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1"/>
  </p:notesMasterIdLst>
  <p:sldIdLst>
    <p:sldId id="266" r:id="rId6"/>
    <p:sldId id="289" r:id="rId7"/>
    <p:sldId id="292" r:id="rId8"/>
    <p:sldId id="277" r:id="rId9"/>
    <p:sldId id="271" r:id="rId10"/>
    <p:sldId id="282" r:id="rId11"/>
    <p:sldId id="283" r:id="rId12"/>
    <p:sldId id="284" r:id="rId13"/>
    <p:sldId id="285" r:id="rId14"/>
    <p:sldId id="286" r:id="rId15"/>
    <p:sldId id="287" r:id="rId16"/>
    <p:sldId id="288" r:id="rId17"/>
    <p:sldId id="290" r:id="rId18"/>
    <p:sldId id="280"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F3E06C-3D5C-4E63-8AB0-5B547C32CCF7}" v="222" dt="2023-12-05T10:56:2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40"/>
    <p:restoredTop sz="95846"/>
  </p:normalViewPr>
  <p:slideViewPr>
    <p:cSldViewPr snapToGrid="0">
      <p:cViewPr varScale="1">
        <p:scale>
          <a:sx n="107" d="100"/>
          <a:sy n="107" d="100"/>
        </p:scale>
        <p:origin x="11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6A98C-1918-B941-A129-7B1B0E232648}"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318175-944A-0243-A245-82A8B50B8D95}" type="slidenum">
              <a:rPr lang="en-US" smtClean="0"/>
              <a:t>‹#›</a:t>
            </a:fld>
            <a:endParaRPr lang="en-US"/>
          </a:p>
        </p:txBody>
      </p:sp>
    </p:spTree>
    <p:extLst>
      <p:ext uri="{BB962C8B-B14F-4D97-AF65-F5344CB8AC3E}">
        <p14:creationId xmlns:p14="http://schemas.microsoft.com/office/powerpoint/2010/main" val="3417654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0BDCA-211C-C8FB-E70C-AFB5DE2628CF}"/>
              </a:ext>
            </a:extLst>
          </p:cNvPr>
          <p:cNvSpPr>
            <a:spLocks noGrp="1"/>
          </p:cNvSpPr>
          <p:nvPr>
            <p:ph type="ctrTitle"/>
          </p:nvPr>
        </p:nvSpPr>
        <p:spPr>
          <a:xfrm>
            <a:off x="1524000" y="1122363"/>
            <a:ext cx="9144000" cy="2387600"/>
          </a:xfrm>
        </p:spPr>
        <p:txBody>
          <a:bodyPr anchor="b"/>
          <a:lstStyle>
            <a:lvl1pPr algn="ctr">
              <a:defRPr sz="60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77998E33-5ABC-1DC9-4FBC-5629B5FA1334}"/>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3DED02F-BC29-5260-861F-CBE909F22080}"/>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5" name="Footer Placeholder 4">
            <a:extLst>
              <a:ext uri="{FF2B5EF4-FFF2-40B4-BE49-F238E27FC236}">
                <a16:creationId xmlns:a16="http://schemas.microsoft.com/office/drawing/2014/main" id="{9410F167-AED0-F69B-DC38-00C64960A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D9B54B-1205-11E2-CDB0-793FB00D382F}"/>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42211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97B6B-1DC4-DD3B-23CB-E5EC17138499}"/>
              </a:ext>
            </a:extLst>
          </p:cNvPr>
          <p:cNvSpPr>
            <a:spLocks noGrp="1"/>
          </p:cNvSpPr>
          <p:nvPr>
            <p:ph type="title"/>
          </p:nvPr>
        </p:nvSpPr>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516DED2-866A-2E09-034A-BD0BD409F444}"/>
              </a:ext>
            </a:extLst>
          </p:cNvPr>
          <p:cNvSpPr>
            <a:spLocks noGrp="1"/>
          </p:cNvSpPr>
          <p:nvPr>
            <p:ph type="body" orient="vert" idx="1"/>
          </p:nvPr>
        </p:nvSpPr>
        <p:spPr/>
        <p:txBody>
          <a:bodyPr vert="eaVert"/>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4919F44-813B-E66F-B65E-A720595FF2B4}"/>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5" name="Footer Placeholder 4">
            <a:extLst>
              <a:ext uri="{FF2B5EF4-FFF2-40B4-BE49-F238E27FC236}">
                <a16:creationId xmlns:a16="http://schemas.microsoft.com/office/drawing/2014/main" id="{C9261376-971A-2487-7CAA-6A4F27F79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781B9A-0DC4-787F-2129-F54B30D6185D}"/>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427860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22A11-34B3-3C94-E8CC-0ACD7F21D4FC}"/>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1C85AA0-814D-77EA-8979-2BA978B9A3A9}"/>
              </a:ext>
            </a:extLst>
          </p:cNvPr>
          <p:cNvSpPr>
            <a:spLocks noGrp="1"/>
          </p:cNvSpPr>
          <p:nvPr>
            <p:ph type="body" orient="vert" idx="1"/>
          </p:nvPr>
        </p:nvSpPr>
        <p:spPr>
          <a:xfrm>
            <a:off x="838200" y="365125"/>
            <a:ext cx="7734300" cy="5811838"/>
          </a:xfrm>
        </p:spPr>
        <p:txBody>
          <a:bodyPr vert="eaVert"/>
          <a:lstStyle>
            <a:lvl1pPr>
              <a:defRPr b="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b="0">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b="0">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b="0">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b="0">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2226834-540E-F44A-AE23-056AE6DDD7F7}"/>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5" name="Footer Placeholder 4">
            <a:extLst>
              <a:ext uri="{FF2B5EF4-FFF2-40B4-BE49-F238E27FC236}">
                <a16:creationId xmlns:a16="http://schemas.microsoft.com/office/drawing/2014/main" id="{975DB04E-9DE4-3E9D-7B99-18E304AF5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372DF-5FF2-F215-8B98-B9F0CD0D23D5}"/>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1024500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336E-8648-7225-BD7E-F8CFC0E9D866}"/>
              </a:ext>
            </a:extLst>
          </p:cNvPr>
          <p:cNvSpPr>
            <a:spLocks noGrp="1"/>
          </p:cNvSpPr>
          <p:nvPr>
            <p:ph type="title"/>
          </p:nvPr>
        </p:nvSpPr>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08D35D-260A-3590-4552-3BCA33C5F9FA}"/>
              </a:ext>
            </a:extLst>
          </p:cNvPr>
          <p:cNvSpPr>
            <a:spLocks noGrp="1"/>
          </p:cNvSpPr>
          <p:nvPr>
            <p:ph idx="1"/>
          </p:nvPr>
        </p:nvSpPr>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E2333F0-6744-0087-A516-8E3A49CD9C3F}"/>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5" name="Footer Placeholder 4">
            <a:extLst>
              <a:ext uri="{FF2B5EF4-FFF2-40B4-BE49-F238E27FC236}">
                <a16:creationId xmlns:a16="http://schemas.microsoft.com/office/drawing/2014/main" id="{DFE41666-791E-423C-0FF5-A866F6C92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322B4D-2DA0-C154-E490-C791EBFC5E46}"/>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2598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92FF-2184-4133-FBD4-136A7CA439ED}"/>
              </a:ext>
            </a:extLst>
          </p:cNvPr>
          <p:cNvSpPr>
            <a:spLocks noGrp="1"/>
          </p:cNvSpPr>
          <p:nvPr>
            <p:ph type="title"/>
          </p:nvPr>
        </p:nvSpPr>
        <p:spPr>
          <a:xfrm>
            <a:off x="831850" y="1709738"/>
            <a:ext cx="10515600" cy="2852737"/>
          </a:xfrm>
        </p:spPr>
        <p:txBody>
          <a:bodyPr anchor="b"/>
          <a:lstStyle>
            <a:lvl1pPr>
              <a:defRPr sz="60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245060-8126-E42F-0CC6-3E9E434E3FED}"/>
              </a:ext>
            </a:extLst>
          </p:cNvPr>
          <p:cNvSpPr>
            <a:spLocks noGrp="1"/>
          </p:cNvSpPr>
          <p:nvPr>
            <p:ph type="body" idx="1"/>
          </p:nvPr>
        </p:nvSpPr>
        <p:spPr>
          <a:xfrm>
            <a:off x="831850" y="4589463"/>
            <a:ext cx="10515600" cy="1500187"/>
          </a:xfrm>
        </p:spPr>
        <p:txBody>
          <a:bodyPr/>
          <a:lstStyle>
            <a:lvl1pPr marL="0" indent="0">
              <a:buNone/>
              <a:defRPr sz="24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E8719AF-B9AC-D5DB-F7B8-ABCDBA2C9A65}"/>
              </a:ext>
            </a:extLst>
          </p:cNvPr>
          <p:cNvSpPr>
            <a:spLocks noGrp="1"/>
          </p:cNvSpPr>
          <p:nvPr>
            <p:ph type="dt" sz="half" idx="10"/>
          </p:nvPr>
        </p:nvSpPr>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fld id="{285F370C-03DA-5546-B539-32872F609735}" type="datetimeFigureOut">
              <a:rPr lang="en-US" smtClean="0"/>
              <a:pPr/>
              <a:t>12/5/2023</a:t>
            </a:fld>
            <a:endParaRPr lang="en-US" dirty="0"/>
          </a:p>
        </p:txBody>
      </p:sp>
      <p:sp>
        <p:nvSpPr>
          <p:cNvPr id="5" name="Footer Placeholder 4">
            <a:extLst>
              <a:ext uri="{FF2B5EF4-FFF2-40B4-BE49-F238E27FC236}">
                <a16:creationId xmlns:a16="http://schemas.microsoft.com/office/drawing/2014/main" id="{F2B477E2-382C-E743-45DE-CEAF521DB07B}"/>
              </a:ext>
            </a:extLst>
          </p:cNvPr>
          <p:cNvSpPr>
            <a:spLocks noGrp="1"/>
          </p:cNvSpPr>
          <p:nvPr>
            <p:ph type="ftr" sz="quarter" idx="11"/>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E1DF826A-2F2C-4E78-B928-FFC73A027CE2}"/>
              </a:ext>
            </a:extLst>
          </p:cNvPr>
          <p:cNvSpPr>
            <a:spLocks noGrp="1"/>
          </p:cNvSpPr>
          <p:nvPr>
            <p:ph type="sldNum" sz="quarter" idx="12"/>
          </p:nvPr>
        </p:nvSpPr>
        <p:spPr/>
        <p:txBody>
          <a:bodyPr/>
          <a:lstStyle/>
          <a:p>
            <a:fld id="{C02AEC44-46E2-B442-A544-F93D780CF412}" type="slidenum">
              <a:rPr lang="en-US" smtClean="0"/>
              <a:t>‹#›</a:t>
            </a:fld>
            <a:endParaRPr lang="en-US" dirty="0"/>
          </a:p>
        </p:txBody>
      </p:sp>
    </p:spTree>
    <p:extLst>
      <p:ext uri="{BB962C8B-B14F-4D97-AF65-F5344CB8AC3E}">
        <p14:creationId xmlns:p14="http://schemas.microsoft.com/office/powerpoint/2010/main" val="1814056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A88E6-78A4-88B3-A37C-F122F6D50FB4}"/>
              </a:ext>
            </a:extLst>
          </p:cNvPr>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744D463-8580-6BB6-1551-99530281BAFD}"/>
              </a:ext>
            </a:extLst>
          </p:cNvPr>
          <p:cNvSpPr>
            <a:spLocks noGrp="1"/>
          </p:cNvSpPr>
          <p:nvPr>
            <p:ph sz="half" idx="1"/>
          </p:nvPr>
        </p:nvSpPr>
        <p:spPr>
          <a:xfrm>
            <a:off x="838200" y="1825625"/>
            <a:ext cx="5181600" cy="4351338"/>
          </a:xfrm>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71C77E-A0BD-27A8-950C-5422560151F5}"/>
              </a:ext>
            </a:extLst>
          </p:cNvPr>
          <p:cNvSpPr>
            <a:spLocks noGrp="1"/>
          </p:cNvSpPr>
          <p:nvPr>
            <p:ph sz="half" idx="2"/>
          </p:nvPr>
        </p:nvSpPr>
        <p:spPr>
          <a:xfrm>
            <a:off x="6172200" y="1825625"/>
            <a:ext cx="5181600" cy="4351338"/>
          </a:xfrm>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31EF55E-8C0D-1C56-94D9-73682B1DDECE}"/>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6" name="Footer Placeholder 5">
            <a:extLst>
              <a:ext uri="{FF2B5EF4-FFF2-40B4-BE49-F238E27FC236}">
                <a16:creationId xmlns:a16="http://schemas.microsoft.com/office/drawing/2014/main" id="{F0618D1D-1794-1855-5550-B451C7ED46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C10259-C576-9085-3855-64F8736C0962}"/>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72705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10E4-95D5-AF4D-F67C-FEB28BC7EFAF}"/>
              </a:ext>
            </a:extLst>
          </p:cNvPr>
          <p:cNvSpPr>
            <a:spLocks noGrp="1"/>
          </p:cNvSpPr>
          <p:nvPr>
            <p:ph type="title"/>
          </p:nvPr>
        </p:nvSpPr>
        <p:spPr>
          <a:xfrm>
            <a:off x="839788" y="365125"/>
            <a:ext cx="10515600" cy="1325563"/>
          </a:xfrm>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DAD5850-4946-40B8-08A6-C9CF86DD67A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50CCE9-E531-28C3-5D55-7903B9232788}"/>
              </a:ext>
            </a:extLst>
          </p:cNvPr>
          <p:cNvSpPr>
            <a:spLocks noGrp="1"/>
          </p:cNvSpPr>
          <p:nvPr>
            <p:ph sz="half" idx="2"/>
          </p:nvPr>
        </p:nvSpPr>
        <p:spPr>
          <a:xfrm>
            <a:off x="839788" y="2505075"/>
            <a:ext cx="5157787" cy="3684588"/>
          </a:xfrm>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9AF12FD-1B18-6119-35EC-CFB7F2275E10}"/>
              </a:ext>
            </a:extLst>
          </p:cNvPr>
          <p:cNvSpPr>
            <a:spLocks noGrp="1"/>
          </p:cNvSpPr>
          <p:nvPr>
            <p:ph type="body" sz="quarter" idx="3"/>
          </p:nvPr>
        </p:nvSpPr>
        <p:spPr>
          <a:xfrm>
            <a:off x="6172200" y="1681163"/>
            <a:ext cx="5183188" cy="823912"/>
          </a:xfrm>
        </p:spPr>
        <p:txBody>
          <a:bodyPr anchor="b"/>
          <a:lstStyle>
            <a:lvl1pPr marL="0" indent="0">
              <a:buNone/>
              <a:defRPr sz="2400" b="1">
                <a:latin typeface="Roboto" panose="02000000000000000000" pitchFamily="2" charset="0"/>
                <a:ea typeface="Roboto" panose="02000000000000000000" pitchFamily="2" charset="0"/>
                <a:cs typeface="Roboto" panose="020000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B8C3FB-7A50-9A46-0864-BCB41AD99DA2}"/>
              </a:ext>
            </a:extLst>
          </p:cNvPr>
          <p:cNvSpPr>
            <a:spLocks noGrp="1"/>
          </p:cNvSpPr>
          <p:nvPr>
            <p:ph sz="quarter" idx="4"/>
          </p:nvPr>
        </p:nvSpPr>
        <p:spPr>
          <a:xfrm>
            <a:off x="6172200" y="2505075"/>
            <a:ext cx="5183188" cy="3684588"/>
          </a:xfrm>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a:solidFill>
                  <a:schemeClr val="tx2"/>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1551FC46-4B57-FD81-60BC-84B86D8F89D7}"/>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8" name="Footer Placeholder 7">
            <a:extLst>
              <a:ext uri="{FF2B5EF4-FFF2-40B4-BE49-F238E27FC236}">
                <a16:creationId xmlns:a16="http://schemas.microsoft.com/office/drawing/2014/main" id="{002DFA23-6499-DDD9-EC3A-40B5FAFC7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EF99DB-DB06-972C-7D45-0119CCA62E7A}"/>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367749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0EFF-BFAB-B1EE-A08C-3E6B6DEAF107}"/>
              </a:ext>
            </a:extLst>
          </p:cNvPr>
          <p:cNvSpPr>
            <a:spLocks noGrp="1"/>
          </p:cNvSpPr>
          <p:nvPr>
            <p:ph type="title"/>
          </p:nvPr>
        </p:nvSpPr>
        <p:spPr/>
        <p:txBody>
          <a:bodyPr/>
          <a:lstStyle>
            <a:lvl1pPr>
              <a:defRPr>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C7DE3687-AA45-BB48-8550-347C6632D75C}"/>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4" name="Footer Placeholder 3">
            <a:extLst>
              <a:ext uri="{FF2B5EF4-FFF2-40B4-BE49-F238E27FC236}">
                <a16:creationId xmlns:a16="http://schemas.microsoft.com/office/drawing/2014/main" id="{2C89CACA-AAF4-BDE7-9CF7-0403BF990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C4203EA-8998-BA05-A615-6E5CF532F620}"/>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695261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21E4F-8AF2-83D4-D5DD-90B04B3E3595}"/>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3" name="Footer Placeholder 2">
            <a:extLst>
              <a:ext uri="{FF2B5EF4-FFF2-40B4-BE49-F238E27FC236}">
                <a16:creationId xmlns:a16="http://schemas.microsoft.com/office/drawing/2014/main" id="{7D2D2A2F-D6FD-7479-231D-6BE911BA4F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0039B-4EC4-4276-4055-8EBB10D2E552}"/>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342385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C6E8D-06D0-DF9B-409D-DB06A65EB810}"/>
              </a:ext>
            </a:extLst>
          </p:cNvPr>
          <p:cNvSpPr>
            <a:spLocks noGrp="1"/>
          </p:cNvSpPr>
          <p:nvPr>
            <p:ph type="title"/>
          </p:nvPr>
        </p:nvSpPr>
        <p:spPr>
          <a:xfrm>
            <a:off x="839788" y="457200"/>
            <a:ext cx="3932237" cy="1600200"/>
          </a:xfrm>
        </p:spPr>
        <p:txBody>
          <a:bodyPr anchor="b"/>
          <a:lstStyle>
            <a:lvl1pPr>
              <a:defRPr sz="3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649F386-0A9A-B3BA-0C8D-DE3783798E3E}"/>
              </a:ext>
            </a:extLst>
          </p:cNvPr>
          <p:cNvSpPr>
            <a:spLocks noGrp="1"/>
          </p:cNvSpPr>
          <p:nvPr>
            <p:ph idx="1"/>
          </p:nvPr>
        </p:nvSpPr>
        <p:spPr>
          <a:xfrm>
            <a:off x="5183188" y="987425"/>
            <a:ext cx="6172200" cy="4873625"/>
          </a:xfrm>
        </p:spPr>
        <p:txBody>
          <a:bodyPr/>
          <a:lstStyle>
            <a:lvl1pPr>
              <a:defRPr sz="3200">
                <a:solidFill>
                  <a:schemeClr val="tx2"/>
                </a:solidFill>
                <a:latin typeface="Roboto" panose="02000000000000000000" pitchFamily="2" charset="0"/>
                <a:ea typeface="Roboto" panose="02000000000000000000" pitchFamily="2" charset="0"/>
                <a:cs typeface="Roboto" panose="02000000000000000000" pitchFamily="2" charset="0"/>
              </a:defRPr>
            </a:lvl1pPr>
            <a:lvl2pPr>
              <a:defRPr sz="2800">
                <a:solidFill>
                  <a:schemeClr val="tx2"/>
                </a:solidFill>
                <a:latin typeface="Roboto" panose="02000000000000000000" pitchFamily="2" charset="0"/>
                <a:ea typeface="Roboto" panose="02000000000000000000" pitchFamily="2" charset="0"/>
                <a:cs typeface="Roboto" panose="02000000000000000000" pitchFamily="2" charset="0"/>
              </a:defRPr>
            </a:lvl2pPr>
            <a:lvl3pPr>
              <a:defRPr sz="2400">
                <a:solidFill>
                  <a:schemeClr val="tx2"/>
                </a:solidFill>
                <a:latin typeface="Roboto" panose="02000000000000000000" pitchFamily="2" charset="0"/>
                <a:ea typeface="Roboto" panose="02000000000000000000" pitchFamily="2" charset="0"/>
                <a:cs typeface="Roboto" panose="02000000000000000000" pitchFamily="2" charset="0"/>
              </a:defRPr>
            </a:lvl3pPr>
            <a:lvl4pPr>
              <a:defRPr sz="2000">
                <a:solidFill>
                  <a:schemeClr val="tx2"/>
                </a:solidFill>
                <a:latin typeface="Roboto" panose="02000000000000000000" pitchFamily="2" charset="0"/>
                <a:ea typeface="Roboto" panose="02000000000000000000" pitchFamily="2" charset="0"/>
                <a:cs typeface="Roboto" panose="02000000000000000000" pitchFamily="2" charset="0"/>
              </a:defRPr>
            </a:lvl4pPr>
            <a:lvl5pPr>
              <a:defRPr sz="2000">
                <a:solidFill>
                  <a:schemeClr val="tx2"/>
                </a:solidFill>
                <a:latin typeface="Roboto" panose="02000000000000000000" pitchFamily="2" charset="0"/>
                <a:ea typeface="Roboto" panose="02000000000000000000" pitchFamily="2" charset="0"/>
                <a:cs typeface="Roboto" panose="02000000000000000000" pitchFamily="2"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BEC12AA-F8DF-37F0-0D88-931F88D11686}"/>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C5F8E4A-8859-2992-37DF-67ED3617756C}"/>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6" name="Footer Placeholder 5">
            <a:extLst>
              <a:ext uri="{FF2B5EF4-FFF2-40B4-BE49-F238E27FC236}">
                <a16:creationId xmlns:a16="http://schemas.microsoft.com/office/drawing/2014/main" id="{8605F21C-D351-24C5-26BF-E3E9488A62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919E7D-6C23-6892-D106-6B070454E218}"/>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226981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81629-DEE4-3FBA-DCE9-C613EA31720A}"/>
              </a:ext>
            </a:extLst>
          </p:cNvPr>
          <p:cNvSpPr>
            <a:spLocks noGrp="1"/>
          </p:cNvSpPr>
          <p:nvPr>
            <p:ph type="title"/>
          </p:nvPr>
        </p:nvSpPr>
        <p:spPr>
          <a:xfrm>
            <a:off x="839788" y="457200"/>
            <a:ext cx="3932237" cy="1600200"/>
          </a:xfrm>
        </p:spPr>
        <p:txBody>
          <a:bodyPr anchor="b"/>
          <a:lstStyle>
            <a:lvl1pPr>
              <a:defRPr sz="3200">
                <a:latin typeface="Roboto" panose="02000000000000000000" pitchFamily="2" charset="0"/>
                <a:ea typeface="Roboto" panose="02000000000000000000" pitchFamily="2" charset="0"/>
                <a:cs typeface="Roboto" panose="02000000000000000000" pitchFamily="2"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DA1D289A-3F4B-9C13-9703-7FDA244B5C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1F11BA-4C98-7D05-6EB4-961CBA1DFA12}"/>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E9744D7-A26A-928E-40BA-9C92622DDAA1}"/>
              </a:ext>
            </a:extLst>
          </p:cNvPr>
          <p:cNvSpPr>
            <a:spLocks noGrp="1"/>
          </p:cNvSpPr>
          <p:nvPr>
            <p:ph type="dt" sz="half" idx="10"/>
          </p:nvPr>
        </p:nvSpPr>
        <p:spPr/>
        <p:txBody>
          <a:bodyPr/>
          <a:lstStyle/>
          <a:p>
            <a:fld id="{285F370C-03DA-5546-B539-32872F609735}" type="datetimeFigureOut">
              <a:rPr lang="en-US" smtClean="0"/>
              <a:t>12/5/2023</a:t>
            </a:fld>
            <a:endParaRPr lang="en-US"/>
          </a:p>
        </p:txBody>
      </p:sp>
      <p:sp>
        <p:nvSpPr>
          <p:cNvPr id="6" name="Footer Placeholder 5">
            <a:extLst>
              <a:ext uri="{FF2B5EF4-FFF2-40B4-BE49-F238E27FC236}">
                <a16:creationId xmlns:a16="http://schemas.microsoft.com/office/drawing/2014/main" id="{1E718E7B-7DFD-7544-EFB4-59E898035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E9A002-DC61-ECC7-095E-6C853A63271E}"/>
              </a:ext>
            </a:extLst>
          </p:cNvPr>
          <p:cNvSpPr>
            <a:spLocks noGrp="1"/>
          </p:cNvSpPr>
          <p:nvPr>
            <p:ph type="sldNum" sz="quarter" idx="12"/>
          </p:nvPr>
        </p:nvSpPr>
        <p:spPr/>
        <p:txBody>
          <a:bodyPr/>
          <a:lstStyle/>
          <a:p>
            <a:fld id="{C02AEC44-46E2-B442-A544-F93D780CF412}" type="slidenum">
              <a:rPr lang="en-US" smtClean="0"/>
              <a:t>‹#›</a:t>
            </a:fld>
            <a:endParaRPr lang="en-US"/>
          </a:p>
        </p:txBody>
      </p:sp>
    </p:spTree>
    <p:extLst>
      <p:ext uri="{BB962C8B-B14F-4D97-AF65-F5344CB8AC3E}">
        <p14:creationId xmlns:p14="http://schemas.microsoft.com/office/powerpoint/2010/main" val="319521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19B7F7-475E-782E-B45A-7B90E855D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1E08E-7A59-C6EB-847B-EC53AFF87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4219D4-A2EC-B04C-49B7-1461F7C7F7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F370C-03DA-5546-B539-32872F609735}" type="datetimeFigureOut">
              <a:rPr lang="en-US" smtClean="0"/>
              <a:t>12/5/2023</a:t>
            </a:fld>
            <a:endParaRPr lang="en-US"/>
          </a:p>
        </p:txBody>
      </p:sp>
      <p:sp>
        <p:nvSpPr>
          <p:cNvPr id="5" name="Footer Placeholder 4">
            <a:extLst>
              <a:ext uri="{FF2B5EF4-FFF2-40B4-BE49-F238E27FC236}">
                <a16:creationId xmlns:a16="http://schemas.microsoft.com/office/drawing/2014/main" id="{9E3F5AC3-4382-07CB-3146-AA6103E40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24CB82-CAF7-5AAB-AC93-F28B132CA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AEC44-46E2-B442-A544-F93D780CF412}" type="slidenum">
              <a:rPr lang="en-US" smtClean="0"/>
              <a:t>‹#›</a:t>
            </a:fld>
            <a:endParaRPr lang="en-US"/>
          </a:p>
        </p:txBody>
      </p:sp>
    </p:spTree>
    <p:extLst>
      <p:ext uri="{BB962C8B-B14F-4D97-AF65-F5344CB8AC3E}">
        <p14:creationId xmlns:p14="http://schemas.microsoft.com/office/powerpoint/2010/main" val="21365302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susie@trustforlondon.org.uk"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1C6656F-716F-C833-DFEA-5A606E95C9A4}"/>
              </a:ext>
            </a:extLst>
          </p:cNvPr>
          <p:cNvPicPr>
            <a:picLocks noChangeAspect="1"/>
          </p:cNvPicPr>
          <p:nvPr/>
        </p:nvPicPr>
        <p:blipFill>
          <a:blip r:embed="rId2"/>
          <a:srcRect l="1585" r="1585"/>
          <a:stretch/>
        </p:blipFill>
        <p:spPr>
          <a:xfrm>
            <a:off x="7058070" y="0"/>
            <a:ext cx="3475173" cy="2969030"/>
          </a:xfrm>
          <a:prstGeom prst="rect">
            <a:avLst/>
          </a:prstGeom>
        </p:spPr>
      </p:pic>
      <p:pic>
        <p:nvPicPr>
          <p:cNvPr id="12" name="Picture 11">
            <a:extLst>
              <a:ext uri="{FF2B5EF4-FFF2-40B4-BE49-F238E27FC236}">
                <a16:creationId xmlns:a16="http://schemas.microsoft.com/office/drawing/2014/main" id="{1EF9A767-3277-2CBB-316F-8DE2608C67DB}"/>
              </a:ext>
            </a:extLst>
          </p:cNvPr>
          <p:cNvPicPr>
            <a:picLocks noChangeAspect="1"/>
          </p:cNvPicPr>
          <p:nvPr/>
        </p:nvPicPr>
        <p:blipFill>
          <a:blip r:embed="rId3"/>
          <a:srcRect t="19424" b="19424"/>
          <a:stretch/>
        </p:blipFill>
        <p:spPr>
          <a:xfrm>
            <a:off x="0" y="3646715"/>
            <a:ext cx="3938506" cy="3211283"/>
          </a:xfrm>
          <a:prstGeom prst="rect">
            <a:avLst/>
          </a:prstGeom>
        </p:spPr>
      </p:pic>
      <p:sp>
        <p:nvSpPr>
          <p:cNvPr id="6" name="object 2">
            <a:extLst>
              <a:ext uri="{FF2B5EF4-FFF2-40B4-BE49-F238E27FC236}">
                <a16:creationId xmlns:a16="http://schemas.microsoft.com/office/drawing/2014/main" id="{9EDDF687-8AC8-455E-B359-2780AD1FBD96}"/>
              </a:ext>
            </a:extLst>
          </p:cNvPr>
          <p:cNvSpPr/>
          <p:nvPr/>
        </p:nvSpPr>
        <p:spPr>
          <a:xfrm>
            <a:off x="0" y="1"/>
            <a:ext cx="12192000" cy="6858096"/>
          </a:xfrm>
          <a:custGeom>
            <a:avLst/>
            <a:gdLst/>
            <a:ahLst/>
            <a:cxnLst/>
            <a:rect l="l" t="t" r="r" b="b"/>
            <a:pathLst>
              <a:path w="20104100" h="11308715">
                <a:moveTo>
                  <a:pt x="20104099" y="0"/>
                </a:moveTo>
                <a:lnTo>
                  <a:pt x="16576898" y="0"/>
                </a:lnTo>
                <a:lnTo>
                  <a:pt x="16604839" y="39161"/>
                </a:lnTo>
                <a:lnTo>
                  <a:pt x="16632045" y="78876"/>
                </a:lnTo>
                <a:lnTo>
                  <a:pt x="16658507" y="119133"/>
                </a:lnTo>
                <a:lnTo>
                  <a:pt x="16684214" y="159923"/>
                </a:lnTo>
                <a:lnTo>
                  <a:pt x="16709156" y="201236"/>
                </a:lnTo>
                <a:lnTo>
                  <a:pt x="16733324" y="243062"/>
                </a:lnTo>
                <a:lnTo>
                  <a:pt x="16756708" y="285391"/>
                </a:lnTo>
                <a:lnTo>
                  <a:pt x="16779297" y="328213"/>
                </a:lnTo>
                <a:lnTo>
                  <a:pt x="16801081" y="371518"/>
                </a:lnTo>
                <a:lnTo>
                  <a:pt x="16822051" y="415296"/>
                </a:lnTo>
                <a:lnTo>
                  <a:pt x="16842196" y="459536"/>
                </a:lnTo>
                <a:lnTo>
                  <a:pt x="16861507" y="504230"/>
                </a:lnTo>
                <a:lnTo>
                  <a:pt x="16879973" y="549367"/>
                </a:lnTo>
                <a:lnTo>
                  <a:pt x="16897584" y="594937"/>
                </a:lnTo>
                <a:lnTo>
                  <a:pt x="16914331" y="640930"/>
                </a:lnTo>
                <a:lnTo>
                  <a:pt x="16930204" y="687336"/>
                </a:lnTo>
                <a:lnTo>
                  <a:pt x="16945192" y="734145"/>
                </a:lnTo>
                <a:lnTo>
                  <a:pt x="16959285" y="781347"/>
                </a:lnTo>
                <a:lnTo>
                  <a:pt x="16972474" y="828933"/>
                </a:lnTo>
                <a:lnTo>
                  <a:pt x="16984749" y="876891"/>
                </a:lnTo>
                <a:lnTo>
                  <a:pt x="16996099" y="925213"/>
                </a:lnTo>
                <a:lnTo>
                  <a:pt x="17006514" y="973888"/>
                </a:lnTo>
                <a:lnTo>
                  <a:pt x="17015985" y="1022907"/>
                </a:lnTo>
                <a:lnTo>
                  <a:pt x="17024502" y="1072258"/>
                </a:lnTo>
                <a:lnTo>
                  <a:pt x="17032054" y="1121933"/>
                </a:lnTo>
                <a:lnTo>
                  <a:pt x="17038631" y="1171921"/>
                </a:lnTo>
                <a:lnTo>
                  <a:pt x="17044224" y="1222213"/>
                </a:lnTo>
                <a:lnTo>
                  <a:pt x="17048823" y="1272798"/>
                </a:lnTo>
                <a:lnTo>
                  <a:pt x="17052417" y="1323666"/>
                </a:lnTo>
                <a:lnTo>
                  <a:pt x="17054996" y="1374807"/>
                </a:lnTo>
                <a:lnTo>
                  <a:pt x="17056551" y="1426212"/>
                </a:lnTo>
                <a:lnTo>
                  <a:pt x="17057072" y="1477871"/>
                </a:lnTo>
                <a:lnTo>
                  <a:pt x="17056616" y="1526206"/>
                </a:lnTo>
                <a:lnTo>
                  <a:pt x="17055256" y="1574319"/>
                </a:lnTo>
                <a:lnTo>
                  <a:pt x="17052999" y="1622203"/>
                </a:lnTo>
                <a:lnTo>
                  <a:pt x="17049852" y="1669850"/>
                </a:lnTo>
                <a:lnTo>
                  <a:pt x="17045825" y="1717250"/>
                </a:lnTo>
                <a:lnTo>
                  <a:pt x="17040925" y="1764397"/>
                </a:lnTo>
                <a:lnTo>
                  <a:pt x="17035161" y="1811281"/>
                </a:lnTo>
                <a:lnTo>
                  <a:pt x="17028541" y="1857895"/>
                </a:lnTo>
                <a:lnTo>
                  <a:pt x="17021072" y="1904231"/>
                </a:lnTo>
                <a:lnTo>
                  <a:pt x="17012763" y="1950280"/>
                </a:lnTo>
                <a:lnTo>
                  <a:pt x="17003623" y="1996034"/>
                </a:lnTo>
                <a:lnTo>
                  <a:pt x="16993658" y="2041486"/>
                </a:lnTo>
                <a:lnTo>
                  <a:pt x="16982878" y="2086627"/>
                </a:lnTo>
                <a:lnTo>
                  <a:pt x="16971290" y="2131448"/>
                </a:lnTo>
                <a:lnTo>
                  <a:pt x="16958904" y="2175942"/>
                </a:lnTo>
                <a:lnTo>
                  <a:pt x="16945725" y="2220101"/>
                </a:lnTo>
                <a:lnTo>
                  <a:pt x="16931764" y="2263917"/>
                </a:lnTo>
                <a:lnTo>
                  <a:pt x="16917028" y="2307380"/>
                </a:lnTo>
                <a:lnTo>
                  <a:pt x="16901525" y="2350484"/>
                </a:lnTo>
                <a:lnTo>
                  <a:pt x="16885264" y="2393220"/>
                </a:lnTo>
                <a:lnTo>
                  <a:pt x="16868252" y="2435580"/>
                </a:lnTo>
                <a:lnTo>
                  <a:pt x="16850497" y="2477556"/>
                </a:lnTo>
                <a:lnTo>
                  <a:pt x="16832008" y="2519139"/>
                </a:lnTo>
                <a:lnTo>
                  <a:pt x="16812794" y="2560322"/>
                </a:lnTo>
                <a:lnTo>
                  <a:pt x="16792861" y="2601096"/>
                </a:lnTo>
                <a:lnTo>
                  <a:pt x="16772218" y="2641453"/>
                </a:lnTo>
                <a:lnTo>
                  <a:pt x="16750874" y="2681385"/>
                </a:lnTo>
                <a:lnTo>
                  <a:pt x="16728836" y="2720885"/>
                </a:lnTo>
                <a:lnTo>
                  <a:pt x="16706113" y="2759943"/>
                </a:lnTo>
                <a:lnTo>
                  <a:pt x="16682713" y="2798552"/>
                </a:lnTo>
                <a:lnTo>
                  <a:pt x="16658643" y="2836703"/>
                </a:lnTo>
                <a:lnTo>
                  <a:pt x="16633913" y="2874389"/>
                </a:lnTo>
                <a:lnTo>
                  <a:pt x="16608529" y="2911601"/>
                </a:lnTo>
                <a:lnTo>
                  <a:pt x="16582501" y="2948331"/>
                </a:lnTo>
                <a:lnTo>
                  <a:pt x="16555837" y="2984571"/>
                </a:lnTo>
                <a:lnTo>
                  <a:pt x="16528543" y="3020313"/>
                </a:lnTo>
                <a:lnTo>
                  <a:pt x="16500630" y="3055548"/>
                </a:lnTo>
                <a:lnTo>
                  <a:pt x="16472105" y="3090269"/>
                </a:lnTo>
                <a:lnTo>
                  <a:pt x="16442975" y="3124468"/>
                </a:lnTo>
                <a:lnTo>
                  <a:pt x="16413250" y="3158135"/>
                </a:lnTo>
                <a:lnTo>
                  <a:pt x="16382937" y="3191264"/>
                </a:lnTo>
                <a:lnTo>
                  <a:pt x="16352044" y="3223846"/>
                </a:lnTo>
                <a:lnTo>
                  <a:pt x="16320580" y="3255873"/>
                </a:lnTo>
                <a:lnTo>
                  <a:pt x="16288552" y="3287336"/>
                </a:lnTo>
                <a:lnTo>
                  <a:pt x="16255970" y="3318228"/>
                </a:lnTo>
                <a:lnTo>
                  <a:pt x="16222840" y="3348541"/>
                </a:lnTo>
                <a:lnTo>
                  <a:pt x="16189172" y="3378265"/>
                </a:lnTo>
                <a:lnTo>
                  <a:pt x="16154972" y="3407394"/>
                </a:lnTo>
                <a:lnTo>
                  <a:pt x="16120250" y="3435919"/>
                </a:lnTo>
                <a:lnTo>
                  <a:pt x="16085014" y="3463832"/>
                </a:lnTo>
                <a:lnTo>
                  <a:pt x="16049271" y="3491124"/>
                </a:lnTo>
                <a:lnTo>
                  <a:pt x="16013030" y="3517788"/>
                </a:lnTo>
                <a:lnTo>
                  <a:pt x="15976299" y="3543816"/>
                </a:lnTo>
                <a:lnTo>
                  <a:pt x="15939087" y="3569199"/>
                </a:lnTo>
                <a:lnTo>
                  <a:pt x="15901400" y="3593929"/>
                </a:lnTo>
                <a:lnTo>
                  <a:pt x="15863248" y="3617998"/>
                </a:lnTo>
                <a:lnTo>
                  <a:pt x="15824638" y="3641398"/>
                </a:lnTo>
                <a:lnTo>
                  <a:pt x="15785579" y="3664120"/>
                </a:lnTo>
                <a:lnTo>
                  <a:pt x="15746078" y="3686158"/>
                </a:lnTo>
                <a:lnTo>
                  <a:pt x="15706145" y="3707502"/>
                </a:lnTo>
                <a:lnTo>
                  <a:pt x="15665787" y="3728144"/>
                </a:lnTo>
                <a:lnTo>
                  <a:pt x="15625012" y="3748076"/>
                </a:lnTo>
                <a:lnTo>
                  <a:pt x="15583828" y="3767290"/>
                </a:lnTo>
                <a:lnTo>
                  <a:pt x="15542243" y="3785779"/>
                </a:lnTo>
                <a:lnTo>
                  <a:pt x="15500267" y="3803533"/>
                </a:lnTo>
                <a:lnTo>
                  <a:pt x="15457906" y="3820544"/>
                </a:lnTo>
                <a:lnTo>
                  <a:pt x="15415169" y="3836806"/>
                </a:lnTo>
                <a:lnTo>
                  <a:pt x="15372064" y="3852308"/>
                </a:lnTo>
                <a:lnTo>
                  <a:pt x="15328599" y="3867044"/>
                </a:lnTo>
                <a:lnTo>
                  <a:pt x="15284782" y="3881005"/>
                </a:lnTo>
                <a:lnTo>
                  <a:pt x="15240622" y="3894183"/>
                </a:lnTo>
                <a:lnTo>
                  <a:pt x="15196127" y="3906570"/>
                </a:lnTo>
                <a:lnTo>
                  <a:pt x="15151304" y="3918157"/>
                </a:lnTo>
                <a:lnTo>
                  <a:pt x="15106162" y="3928937"/>
                </a:lnTo>
                <a:lnTo>
                  <a:pt x="15060709" y="3938901"/>
                </a:lnTo>
                <a:lnTo>
                  <a:pt x="15014954" y="3948041"/>
                </a:lnTo>
                <a:lnTo>
                  <a:pt x="14968903" y="3956350"/>
                </a:lnTo>
                <a:lnTo>
                  <a:pt x="14922566" y="3963819"/>
                </a:lnTo>
                <a:lnTo>
                  <a:pt x="14875951" y="3970439"/>
                </a:lnTo>
                <a:lnTo>
                  <a:pt x="14829065" y="3976203"/>
                </a:lnTo>
                <a:lnTo>
                  <a:pt x="14781917" y="3981103"/>
                </a:lnTo>
                <a:lnTo>
                  <a:pt x="14734515" y="3985130"/>
                </a:lnTo>
                <a:lnTo>
                  <a:pt x="14686868" y="3988276"/>
                </a:lnTo>
                <a:lnTo>
                  <a:pt x="14638982" y="3990533"/>
                </a:lnTo>
                <a:lnTo>
                  <a:pt x="14590867" y="3991894"/>
                </a:lnTo>
                <a:lnTo>
                  <a:pt x="14542531" y="3992349"/>
                </a:lnTo>
                <a:lnTo>
                  <a:pt x="14494194" y="3991894"/>
                </a:lnTo>
                <a:lnTo>
                  <a:pt x="14446079" y="3990533"/>
                </a:lnTo>
                <a:lnTo>
                  <a:pt x="14398194" y="3988276"/>
                </a:lnTo>
                <a:lnTo>
                  <a:pt x="14350546" y="3985130"/>
                </a:lnTo>
                <a:lnTo>
                  <a:pt x="14303144" y="3981103"/>
                </a:lnTo>
                <a:lnTo>
                  <a:pt x="14255996" y="3976203"/>
                </a:lnTo>
                <a:lnTo>
                  <a:pt x="14209111" y="3970439"/>
                </a:lnTo>
                <a:lnTo>
                  <a:pt x="14162495" y="3963819"/>
                </a:lnTo>
                <a:lnTo>
                  <a:pt x="14116158" y="3956350"/>
                </a:lnTo>
                <a:lnTo>
                  <a:pt x="14070108" y="3948041"/>
                </a:lnTo>
                <a:lnTo>
                  <a:pt x="14024352" y="3938901"/>
                </a:lnTo>
                <a:lnTo>
                  <a:pt x="13978900" y="3928937"/>
                </a:lnTo>
                <a:lnTo>
                  <a:pt x="13933758" y="3918157"/>
                </a:lnTo>
                <a:lnTo>
                  <a:pt x="13888935" y="3906570"/>
                </a:lnTo>
                <a:lnTo>
                  <a:pt x="13844440" y="3894183"/>
                </a:lnTo>
                <a:lnTo>
                  <a:pt x="13800280" y="3881005"/>
                </a:lnTo>
                <a:lnTo>
                  <a:pt x="13756463" y="3867044"/>
                </a:lnTo>
                <a:lnTo>
                  <a:pt x="13712999" y="3852308"/>
                </a:lnTo>
                <a:lnTo>
                  <a:pt x="13669894" y="3836806"/>
                </a:lnTo>
                <a:lnTo>
                  <a:pt x="13627157" y="3820544"/>
                </a:lnTo>
                <a:lnTo>
                  <a:pt x="13584796" y="3803533"/>
                </a:lnTo>
                <a:lnTo>
                  <a:pt x="13542819" y="3785779"/>
                </a:lnTo>
                <a:lnTo>
                  <a:pt x="13501235" y="3767290"/>
                </a:lnTo>
                <a:lnTo>
                  <a:pt x="13460051" y="3748076"/>
                </a:lnTo>
                <a:lnTo>
                  <a:pt x="13419276" y="3728144"/>
                </a:lnTo>
                <a:lnTo>
                  <a:pt x="13378918" y="3707502"/>
                </a:lnTo>
                <a:lnTo>
                  <a:pt x="13338985" y="3686158"/>
                </a:lnTo>
                <a:lnTo>
                  <a:pt x="13299485" y="3664120"/>
                </a:lnTo>
                <a:lnTo>
                  <a:pt x="13260426" y="3641398"/>
                </a:lnTo>
                <a:lnTo>
                  <a:pt x="13221816" y="3617998"/>
                </a:lnTo>
                <a:lnTo>
                  <a:pt x="13183664" y="3593929"/>
                </a:lnTo>
                <a:lnTo>
                  <a:pt x="13145978" y="3569199"/>
                </a:lnTo>
                <a:lnTo>
                  <a:pt x="13108765" y="3543816"/>
                </a:lnTo>
                <a:lnTo>
                  <a:pt x="13072034" y="3517788"/>
                </a:lnTo>
                <a:lnTo>
                  <a:pt x="13035794" y="3491124"/>
                </a:lnTo>
                <a:lnTo>
                  <a:pt x="13000051" y="3463832"/>
                </a:lnTo>
                <a:lnTo>
                  <a:pt x="12964815" y="3435919"/>
                </a:lnTo>
                <a:lnTo>
                  <a:pt x="12930093" y="3407394"/>
                </a:lnTo>
                <a:lnTo>
                  <a:pt x="12895894" y="3378265"/>
                </a:lnTo>
                <a:lnTo>
                  <a:pt x="12862226" y="3348541"/>
                </a:lnTo>
                <a:lnTo>
                  <a:pt x="12829096" y="3318228"/>
                </a:lnTo>
                <a:lnTo>
                  <a:pt x="12796514" y="3287336"/>
                </a:lnTo>
                <a:lnTo>
                  <a:pt x="12764486" y="3255873"/>
                </a:lnTo>
                <a:lnTo>
                  <a:pt x="12733023" y="3223846"/>
                </a:lnTo>
                <a:lnTo>
                  <a:pt x="12702130" y="3191264"/>
                </a:lnTo>
                <a:lnTo>
                  <a:pt x="12671817" y="3158135"/>
                </a:lnTo>
                <a:lnTo>
                  <a:pt x="12642092" y="3124468"/>
                </a:lnTo>
                <a:lnTo>
                  <a:pt x="12612963" y="3090269"/>
                </a:lnTo>
                <a:lnTo>
                  <a:pt x="12584437" y="3055548"/>
                </a:lnTo>
                <a:lnTo>
                  <a:pt x="12556524" y="3020313"/>
                </a:lnTo>
                <a:lnTo>
                  <a:pt x="12529231" y="2984571"/>
                </a:lnTo>
                <a:lnTo>
                  <a:pt x="12502567" y="2948331"/>
                </a:lnTo>
                <a:lnTo>
                  <a:pt x="12476539" y="2911601"/>
                </a:lnTo>
                <a:lnTo>
                  <a:pt x="12451156" y="2874389"/>
                </a:lnTo>
                <a:lnTo>
                  <a:pt x="12426425" y="2836703"/>
                </a:lnTo>
                <a:lnTo>
                  <a:pt x="12402356" y="2798552"/>
                </a:lnTo>
                <a:lnTo>
                  <a:pt x="12378956" y="2759943"/>
                </a:lnTo>
                <a:lnTo>
                  <a:pt x="12356233" y="2720885"/>
                </a:lnTo>
                <a:lnTo>
                  <a:pt x="12334195" y="2681385"/>
                </a:lnTo>
                <a:lnTo>
                  <a:pt x="12312851" y="2641453"/>
                </a:lnTo>
                <a:lnTo>
                  <a:pt x="12292208" y="2601096"/>
                </a:lnTo>
                <a:lnTo>
                  <a:pt x="12272276" y="2560322"/>
                </a:lnTo>
                <a:lnTo>
                  <a:pt x="12253061" y="2519139"/>
                </a:lnTo>
                <a:lnTo>
                  <a:pt x="12234573" y="2477556"/>
                </a:lnTo>
                <a:lnTo>
                  <a:pt x="12216818" y="2435580"/>
                </a:lnTo>
                <a:lnTo>
                  <a:pt x="12199806" y="2393220"/>
                </a:lnTo>
                <a:lnTo>
                  <a:pt x="12183545" y="2350484"/>
                </a:lnTo>
                <a:lnTo>
                  <a:pt x="12168042" y="2307380"/>
                </a:lnTo>
                <a:lnTo>
                  <a:pt x="12153306" y="2263917"/>
                </a:lnTo>
                <a:lnTo>
                  <a:pt x="12139345" y="2220101"/>
                </a:lnTo>
                <a:lnTo>
                  <a:pt x="12126167" y="2175942"/>
                </a:lnTo>
                <a:lnTo>
                  <a:pt x="12113780" y="2131448"/>
                </a:lnTo>
                <a:lnTo>
                  <a:pt x="12102193" y="2086627"/>
                </a:lnTo>
                <a:lnTo>
                  <a:pt x="12091413" y="2041486"/>
                </a:lnTo>
                <a:lnTo>
                  <a:pt x="12081449" y="1996034"/>
                </a:lnTo>
                <a:lnTo>
                  <a:pt x="12072308" y="1950280"/>
                </a:lnTo>
                <a:lnTo>
                  <a:pt x="12063999" y="1904231"/>
                </a:lnTo>
                <a:lnTo>
                  <a:pt x="12056531" y="1857895"/>
                </a:lnTo>
                <a:lnTo>
                  <a:pt x="12049910" y="1811281"/>
                </a:lnTo>
                <a:lnTo>
                  <a:pt x="12044146" y="1764397"/>
                </a:lnTo>
                <a:lnTo>
                  <a:pt x="12039246" y="1717250"/>
                </a:lnTo>
                <a:lnTo>
                  <a:pt x="12035219" y="1669850"/>
                </a:lnTo>
                <a:lnTo>
                  <a:pt x="12032073" y="1622203"/>
                </a:lnTo>
                <a:lnTo>
                  <a:pt x="12029815" y="1574319"/>
                </a:lnTo>
                <a:lnTo>
                  <a:pt x="12028455" y="1526206"/>
                </a:lnTo>
                <a:lnTo>
                  <a:pt x="12028000" y="1477871"/>
                </a:lnTo>
                <a:lnTo>
                  <a:pt x="12028520" y="1426212"/>
                </a:lnTo>
                <a:lnTo>
                  <a:pt x="12030075" y="1374807"/>
                </a:lnTo>
                <a:lnTo>
                  <a:pt x="12032655" y="1323666"/>
                </a:lnTo>
                <a:lnTo>
                  <a:pt x="12036248" y="1272798"/>
                </a:lnTo>
                <a:lnTo>
                  <a:pt x="12040847" y="1222213"/>
                </a:lnTo>
                <a:lnTo>
                  <a:pt x="12046439" y="1171921"/>
                </a:lnTo>
                <a:lnTo>
                  <a:pt x="12053017" y="1121933"/>
                </a:lnTo>
                <a:lnTo>
                  <a:pt x="12060568" y="1072258"/>
                </a:lnTo>
                <a:lnTo>
                  <a:pt x="12069084" y="1022907"/>
                </a:lnTo>
                <a:lnTo>
                  <a:pt x="12078555" y="973888"/>
                </a:lnTo>
                <a:lnTo>
                  <a:pt x="12088970" y="925213"/>
                </a:lnTo>
                <a:lnTo>
                  <a:pt x="12100319" y="876891"/>
                </a:lnTo>
                <a:lnTo>
                  <a:pt x="12112593" y="828933"/>
                </a:lnTo>
                <a:lnTo>
                  <a:pt x="12125782" y="781347"/>
                </a:lnTo>
                <a:lnTo>
                  <a:pt x="12139875" y="734145"/>
                </a:lnTo>
                <a:lnTo>
                  <a:pt x="12154862" y="687336"/>
                </a:lnTo>
                <a:lnTo>
                  <a:pt x="12170734" y="640930"/>
                </a:lnTo>
                <a:lnTo>
                  <a:pt x="12187481" y="594937"/>
                </a:lnTo>
                <a:lnTo>
                  <a:pt x="12205092" y="549367"/>
                </a:lnTo>
                <a:lnTo>
                  <a:pt x="12223558" y="504230"/>
                </a:lnTo>
                <a:lnTo>
                  <a:pt x="12242868" y="459536"/>
                </a:lnTo>
                <a:lnTo>
                  <a:pt x="12263013" y="415296"/>
                </a:lnTo>
                <a:lnTo>
                  <a:pt x="12283982" y="371518"/>
                </a:lnTo>
                <a:lnTo>
                  <a:pt x="12305766" y="328213"/>
                </a:lnTo>
                <a:lnTo>
                  <a:pt x="12328355" y="285391"/>
                </a:lnTo>
                <a:lnTo>
                  <a:pt x="12351738" y="243062"/>
                </a:lnTo>
                <a:lnTo>
                  <a:pt x="12375905" y="201236"/>
                </a:lnTo>
                <a:lnTo>
                  <a:pt x="12400848" y="159923"/>
                </a:lnTo>
                <a:lnTo>
                  <a:pt x="12426555" y="119133"/>
                </a:lnTo>
                <a:lnTo>
                  <a:pt x="12453016" y="78876"/>
                </a:lnTo>
                <a:lnTo>
                  <a:pt x="12480222" y="39161"/>
                </a:lnTo>
                <a:lnTo>
                  <a:pt x="12508163" y="0"/>
                </a:lnTo>
                <a:lnTo>
                  <a:pt x="0" y="0"/>
                </a:lnTo>
                <a:lnTo>
                  <a:pt x="0" y="7080119"/>
                </a:lnTo>
                <a:lnTo>
                  <a:pt x="36264" y="7047870"/>
                </a:lnTo>
                <a:lnTo>
                  <a:pt x="72956" y="7016095"/>
                </a:lnTo>
                <a:lnTo>
                  <a:pt x="110070" y="6984801"/>
                </a:lnTo>
                <a:lnTo>
                  <a:pt x="147603" y="6953992"/>
                </a:lnTo>
                <a:lnTo>
                  <a:pt x="185549" y="6923672"/>
                </a:lnTo>
                <a:lnTo>
                  <a:pt x="223902" y="6893848"/>
                </a:lnTo>
                <a:lnTo>
                  <a:pt x="262660" y="6864522"/>
                </a:lnTo>
                <a:lnTo>
                  <a:pt x="301815" y="6835701"/>
                </a:lnTo>
                <a:lnTo>
                  <a:pt x="341365" y="6807389"/>
                </a:lnTo>
                <a:lnTo>
                  <a:pt x="381303" y="6779591"/>
                </a:lnTo>
                <a:lnTo>
                  <a:pt x="421626" y="6752312"/>
                </a:lnTo>
                <a:lnTo>
                  <a:pt x="462327" y="6725557"/>
                </a:lnTo>
                <a:lnTo>
                  <a:pt x="503403" y="6699331"/>
                </a:lnTo>
                <a:lnTo>
                  <a:pt x="544849" y="6673638"/>
                </a:lnTo>
                <a:lnTo>
                  <a:pt x="586659" y="6648483"/>
                </a:lnTo>
                <a:lnTo>
                  <a:pt x="628830" y="6623872"/>
                </a:lnTo>
                <a:lnTo>
                  <a:pt x="671355" y="6599809"/>
                </a:lnTo>
                <a:lnTo>
                  <a:pt x="714230" y="6576298"/>
                </a:lnTo>
                <a:lnTo>
                  <a:pt x="757451" y="6553346"/>
                </a:lnTo>
                <a:lnTo>
                  <a:pt x="801012" y="6530956"/>
                </a:lnTo>
                <a:lnTo>
                  <a:pt x="844909" y="6509134"/>
                </a:lnTo>
                <a:lnTo>
                  <a:pt x="889137" y="6487884"/>
                </a:lnTo>
                <a:lnTo>
                  <a:pt x="933691" y="6467212"/>
                </a:lnTo>
                <a:lnTo>
                  <a:pt x="978566" y="6447121"/>
                </a:lnTo>
                <a:lnTo>
                  <a:pt x="1023758" y="6427618"/>
                </a:lnTo>
                <a:lnTo>
                  <a:pt x="1069261" y="6408706"/>
                </a:lnTo>
                <a:lnTo>
                  <a:pt x="1115070" y="6390391"/>
                </a:lnTo>
                <a:lnTo>
                  <a:pt x="1161182" y="6372678"/>
                </a:lnTo>
                <a:lnTo>
                  <a:pt x="1207590" y="6355571"/>
                </a:lnTo>
                <a:lnTo>
                  <a:pt x="1254291" y="6339076"/>
                </a:lnTo>
                <a:lnTo>
                  <a:pt x="1301279" y="6323196"/>
                </a:lnTo>
                <a:lnTo>
                  <a:pt x="1348549" y="6307938"/>
                </a:lnTo>
                <a:lnTo>
                  <a:pt x="1396098" y="6293306"/>
                </a:lnTo>
                <a:lnTo>
                  <a:pt x="1443919" y="6279304"/>
                </a:lnTo>
                <a:lnTo>
                  <a:pt x="1492008" y="6265938"/>
                </a:lnTo>
                <a:lnTo>
                  <a:pt x="1540360" y="6253212"/>
                </a:lnTo>
                <a:lnTo>
                  <a:pt x="1588970" y="6241132"/>
                </a:lnTo>
                <a:lnTo>
                  <a:pt x="1637834" y="6229702"/>
                </a:lnTo>
                <a:lnTo>
                  <a:pt x="1686947" y="6218927"/>
                </a:lnTo>
                <a:lnTo>
                  <a:pt x="1736303" y="6208812"/>
                </a:lnTo>
                <a:lnTo>
                  <a:pt x="1785899" y="6199362"/>
                </a:lnTo>
                <a:lnTo>
                  <a:pt x="1835728" y="6190581"/>
                </a:lnTo>
                <a:lnTo>
                  <a:pt x="1885787" y="6182475"/>
                </a:lnTo>
                <a:lnTo>
                  <a:pt x="1936071" y="6175048"/>
                </a:lnTo>
                <a:lnTo>
                  <a:pt x="1986574" y="6168306"/>
                </a:lnTo>
                <a:lnTo>
                  <a:pt x="2037291" y="6162252"/>
                </a:lnTo>
                <a:lnTo>
                  <a:pt x="2088219" y="6156893"/>
                </a:lnTo>
                <a:lnTo>
                  <a:pt x="2139352" y="6152232"/>
                </a:lnTo>
                <a:lnTo>
                  <a:pt x="2190685" y="6148275"/>
                </a:lnTo>
                <a:lnTo>
                  <a:pt x="2242214" y="6145027"/>
                </a:lnTo>
                <a:lnTo>
                  <a:pt x="2293933" y="6142492"/>
                </a:lnTo>
                <a:lnTo>
                  <a:pt x="2345838" y="6140675"/>
                </a:lnTo>
                <a:lnTo>
                  <a:pt x="2397925" y="6139581"/>
                </a:lnTo>
                <a:lnTo>
                  <a:pt x="2450187" y="6139216"/>
                </a:lnTo>
                <a:lnTo>
                  <a:pt x="2498644" y="6139530"/>
                </a:lnTo>
                <a:lnTo>
                  <a:pt x="2546950" y="6140470"/>
                </a:lnTo>
                <a:lnTo>
                  <a:pt x="2595101" y="6142031"/>
                </a:lnTo>
                <a:lnTo>
                  <a:pt x="2643094" y="6144211"/>
                </a:lnTo>
                <a:lnTo>
                  <a:pt x="2690924" y="6147004"/>
                </a:lnTo>
                <a:lnTo>
                  <a:pt x="2738588" y="6150408"/>
                </a:lnTo>
                <a:lnTo>
                  <a:pt x="2786081" y="6154418"/>
                </a:lnTo>
                <a:lnTo>
                  <a:pt x="2833401" y="6159031"/>
                </a:lnTo>
                <a:lnTo>
                  <a:pt x="2880543" y="6164242"/>
                </a:lnTo>
                <a:lnTo>
                  <a:pt x="2927503" y="6170048"/>
                </a:lnTo>
                <a:lnTo>
                  <a:pt x="2974277" y="6176445"/>
                </a:lnTo>
                <a:lnTo>
                  <a:pt x="3020862" y="6183429"/>
                </a:lnTo>
                <a:lnTo>
                  <a:pt x="3067254" y="6190996"/>
                </a:lnTo>
                <a:lnTo>
                  <a:pt x="3113448" y="6199142"/>
                </a:lnTo>
                <a:lnTo>
                  <a:pt x="3159441" y="6207864"/>
                </a:lnTo>
                <a:lnTo>
                  <a:pt x="3205230" y="6217158"/>
                </a:lnTo>
                <a:lnTo>
                  <a:pt x="3250809" y="6227019"/>
                </a:lnTo>
                <a:lnTo>
                  <a:pt x="3296176" y="6237444"/>
                </a:lnTo>
                <a:lnTo>
                  <a:pt x="3341327" y="6248429"/>
                </a:lnTo>
                <a:lnTo>
                  <a:pt x="3386257" y="6259971"/>
                </a:lnTo>
                <a:lnTo>
                  <a:pt x="3430963" y="6272064"/>
                </a:lnTo>
                <a:lnTo>
                  <a:pt x="3475441" y="6284706"/>
                </a:lnTo>
                <a:lnTo>
                  <a:pt x="3519687" y="6297893"/>
                </a:lnTo>
                <a:lnTo>
                  <a:pt x="3563697" y="6311621"/>
                </a:lnTo>
                <a:lnTo>
                  <a:pt x="3607468" y="6325885"/>
                </a:lnTo>
                <a:lnTo>
                  <a:pt x="3650995" y="6340682"/>
                </a:lnTo>
                <a:lnTo>
                  <a:pt x="3694274" y="6356009"/>
                </a:lnTo>
                <a:lnTo>
                  <a:pt x="3737303" y="6371860"/>
                </a:lnTo>
                <a:lnTo>
                  <a:pt x="3780076" y="6388234"/>
                </a:lnTo>
                <a:lnTo>
                  <a:pt x="3822590" y="6405124"/>
                </a:lnTo>
                <a:lnTo>
                  <a:pt x="3864842" y="6422529"/>
                </a:lnTo>
                <a:lnTo>
                  <a:pt x="3906827" y="6440443"/>
                </a:lnTo>
                <a:lnTo>
                  <a:pt x="3948541" y="6458863"/>
                </a:lnTo>
                <a:lnTo>
                  <a:pt x="3989981" y="6477786"/>
                </a:lnTo>
                <a:lnTo>
                  <a:pt x="4031142" y="6497207"/>
                </a:lnTo>
                <a:lnTo>
                  <a:pt x="4072022" y="6517122"/>
                </a:lnTo>
                <a:lnTo>
                  <a:pt x="4112616" y="6537527"/>
                </a:lnTo>
                <a:lnTo>
                  <a:pt x="4152919" y="6558420"/>
                </a:lnTo>
                <a:lnTo>
                  <a:pt x="4192930" y="6579795"/>
                </a:lnTo>
                <a:lnTo>
                  <a:pt x="4232642" y="6601649"/>
                </a:lnTo>
                <a:lnTo>
                  <a:pt x="4272053" y="6623978"/>
                </a:lnTo>
                <a:lnTo>
                  <a:pt x="4311159" y="6646779"/>
                </a:lnTo>
                <a:lnTo>
                  <a:pt x="4349956" y="6670047"/>
                </a:lnTo>
                <a:lnTo>
                  <a:pt x="4388440" y="6693778"/>
                </a:lnTo>
                <a:lnTo>
                  <a:pt x="4426607" y="6717969"/>
                </a:lnTo>
                <a:lnTo>
                  <a:pt x="4464453" y="6742616"/>
                </a:lnTo>
                <a:lnTo>
                  <a:pt x="4501974" y="6767715"/>
                </a:lnTo>
                <a:lnTo>
                  <a:pt x="4539168" y="6793262"/>
                </a:lnTo>
                <a:lnTo>
                  <a:pt x="4576029" y="6819253"/>
                </a:lnTo>
                <a:lnTo>
                  <a:pt x="4612553" y="6845685"/>
                </a:lnTo>
                <a:lnTo>
                  <a:pt x="4648738" y="6872553"/>
                </a:lnTo>
                <a:lnTo>
                  <a:pt x="4684579" y="6899853"/>
                </a:lnTo>
                <a:lnTo>
                  <a:pt x="4720072" y="6927583"/>
                </a:lnTo>
                <a:lnTo>
                  <a:pt x="4755214" y="6955737"/>
                </a:lnTo>
                <a:lnTo>
                  <a:pt x="4790000" y="6984313"/>
                </a:lnTo>
                <a:lnTo>
                  <a:pt x="4824427" y="7013305"/>
                </a:lnTo>
                <a:lnTo>
                  <a:pt x="4858491" y="7042711"/>
                </a:lnTo>
                <a:lnTo>
                  <a:pt x="4892187" y="7072527"/>
                </a:lnTo>
                <a:lnTo>
                  <a:pt x="4925513" y="7102748"/>
                </a:lnTo>
                <a:lnTo>
                  <a:pt x="4958464" y="7133371"/>
                </a:lnTo>
                <a:lnTo>
                  <a:pt x="4991037" y="7164392"/>
                </a:lnTo>
                <a:lnTo>
                  <a:pt x="5023227" y="7195807"/>
                </a:lnTo>
                <a:lnTo>
                  <a:pt x="5055031" y="7227612"/>
                </a:lnTo>
                <a:lnTo>
                  <a:pt x="5086444" y="7259803"/>
                </a:lnTo>
                <a:lnTo>
                  <a:pt x="5117464" y="7292377"/>
                </a:lnTo>
                <a:lnTo>
                  <a:pt x="5148085" y="7325330"/>
                </a:lnTo>
                <a:lnTo>
                  <a:pt x="5178305" y="7358657"/>
                </a:lnTo>
                <a:lnTo>
                  <a:pt x="5208119" y="7392355"/>
                </a:lnTo>
                <a:lnTo>
                  <a:pt x="5237524" y="7426420"/>
                </a:lnTo>
                <a:lnTo>
                  <a:pt x="5266515" y="7460849"/>
                </a:lnTo>
                <a:lnTo>
                  <a:pt x="5295090" y="7495636"/>
                </a:lnTo>
                <a:lnTo>
                  <a:pt x="5323243" y="7530779"/>
                </a:lnTo>
                <a:lnTo>
                  <a:pt x="5350971" y="7566274"/>
                </a:lnTo>
                <a:lnTo>
                  <a:pt x="5378270" y="7602117"/>
                </a:lnTo>
                <a:lnTo>
                  <a:pt x="5405137" y="7638303"/>
                </a:lnTo>
                <a:lnTo>
                  <a:pt x="5431568" y="7674829"/>
                </a:lnTo>
                <a:lnTo>
                  <a:pt x="5457558" y="7711692"/>
                </a:lnTo>
                <a:lnTo>
                  <a:pt x="5483103" y="7748886"/>
                </a:lnTo>
                <a:lnTo>
                  <a:pt x="5508201" y="7786410"/>
                </a:lnTo>
                <a:lnTo>
                  <a:pt x="5532847" y="7824257"/>
                </a:lnTo>
                <a:lnTo>
                  <a:pt x="5557037" y="7862426"/>
                </a:lnTo>
                <a:lnTo>
                  <a:pt x="5580767" y="7900911"/>
                </a:lnTo>
                <a:lnTo>
                  <a:pt x="5604034" y="7939709"/>
                </a:lnTo>
                <a:lnTo>
                  <a:pt x="5626833" y="7978817"/>
                </a:lnTo>
                <a:lnTo>
                  <a:pt x="5649162" y="8018230"/>
                </a:lnTo>
                <a:lnTo>
                  <a:pt x="5671015" y="8057944"/>
                </a:lnTo>
                <a:lnTo>
                  <a:pt x="5692389" y="8097955"/>
                </a:lnTo>
                <a:lnTo>
                  <a:pt x="5713280" y="8138261"/>
                </a:lnTo>
                <a:lnTo>
                  <a:pt x="5733685" y="8178856"/>
                </a:lnTo>
                <a:lnTo>
                  <a:pt x="5753599" y="8219737"/>
                </a:lnTo>
                <a:lnTo>
                  <a:pt x="5773019" y="8260900"/>
                </a:lnTo>
                <a:lnTo>
                  <a:pt x="5791940" y="8302342"/>
                </a:lnTo>
                <a:lnTo>
                  <a:pt x="5810360" y="8344058"/>
                </a:lnTo>
                <a:lnTo>
                  <a:pt x="5828273" y="8386044"/>
                </a:lnTo>
                <a:lnTo>
                  <a:pt x="5845677" y="8428297"/>
                </a:lnTo>
                <a:lnTo>
                  <a:pt x="5862567" y="8470813"/>
                </a:lnTo>
                <a:lnTo>
                  <a:pt x="5878939" y="8513588"/>
                </a:lnTo>
                <a:lnTo>
                  <a:pt x="5894790" y="8556618"/>
                </a:lnTo>
                <a:lnTo>
                  <a:pt x="5910116" y="8599899"/>
                </a:lnTo>
                <a:lnTo>
                  <a:pt x="5924913" y="8643428"/>
                </a:lnTo>
                <a:lnTo>
                  <a:pt x="5939176" y="8687200"/>
                </a:lnTo>
                <a:lnTo>
                  <a:pt x="5952903" y="8731212"/>
                </a:lnTo>
                <a:lnTo>
                  <a:pt x="5966089" y="8775459"/>
                </a:lnTo>
                <a:lnTo>
                  <a:pt x="5978731" y="8819939"/>
                </a:lnTo>
                <a:lnTo>
                  <a:pt x="5990824" y="8864646"/>
                </a:lnTo>
                <a:lnTo>
                  <a:pt x="6002364" y="8909578"/>
                </a:lnTo>
                <a:lnTo>
                  <a:pt x="6013349" y="8954730"/>
                </a:lnTo>
                <a:lnTo>
                  <a:pt x="6023774" y="9000099"/>
                </a:lnTo>
                <a:lnTo>
                  <a:pt x="6033635" y="9045680"/>
                </a:lnTo>
                <a:lnTo>
                  <a:pt x="6042928" y="9091470"/>
                </a:lnTo>
                <a:lnTo>
                  <a:pt x="6051649" y="9137465"/>
                </a:lnTo>
                <a:lnTo>
                  <a:pt x="6059795" y="9183661"/>
                </a:lnTo>
                <a:lnTo>
                  <a:pt x="6067362" y="9230054"/>
                </a:lnTo>
                <a:lnTo>
                  <a:pt x="6074346" y="9276641"/>
                </a:lnTo>
                <a:lnTo>
                  <a:pt x="6080742" y="9323417"/>
                </a:lnTo>
                <a:lnTo>
                  <a:pt x="6086548" y="9370378"/>
                </a:lnTo>
                <a:lnTo>
                  <a:pt x="6091759" y="9417522"/>
                </a:lnTo>
                <a:lnTo>
                  <a:pt x="6096371" y="9464843"/>
                </a:lnTo>
                <a:lnTo>
                  <a:pt x="6100381" y="9512338"/>
                </a:lnTo>
                <a:lnTo>
                  <a:pt x="6103785" y="9560004"/>
                </a:lnTo>
                <a:lnTo>
                  <a:pt x="6106578" y="9607835"/>
                </a:lnTo>
                <a:lnTo>
                  <a:pt x="6108757" y="9655829"/>
                </a:lnTo>
                <a:lnTo>
                  <a:pt x="6110319" y="9703982"/>
                </a:lnTo>
                <a:lnTo>
                  <a:pt x="6111258" y="9752290"/>
                </a:lnTo>
                <a:lnTo>
                  <a:pt x="6111573" y="9800748"/>
                </a:lnTo>
                <a:lnTo>
                  <a:pt x="6111212" y="9852674"/>
                </a:lnTo>
                <a:lnTo>
                  <a:pt x="6110132" y="9904427"/>
                </a:lnTo>
                <a:lnTo>
                  <a:pt x="6108339" y="9956002"/>
                </a:lnTo>
                <a:lnTo>
                  <a:pt x="6105837" y="10007394"/>
                </a:lnTo>
                <a:lnTo>
                  <a:pt x="6102631" y="10058599"/>
                </a:lnTo>
                <a:lnTo>
                  <a:pt x="6098725" y="10109611"/>
                </a:lnTo>
                <a:lnTo>
                  <a:pt x="6094125" y="10160427"/>
                </a:lnTo>
                <a:lnTo>
                  <a:pt x="6088835" y="10211040"/>
                </a:lnTo>
                <a:lnTo>
                  <a:pt x="6082859" y="10261447"/>
                </a:lnTo>
                <a:lnTo>
                  <a:pt x="6076203" y="10311643"/>
                </a:lnTo>
                <a:lnTo>
                  <a:pt x="6068871" y="10361623"/>
                </a:lnTo>
                <a:lnTo>
                  <a:pt x="6060869" y="10411382"/>
                </a:lnTo>
                <a:lnTo>
                  <a:pt x="6052200" y="10460916"/>
                </a:lnTo>
                <a:lnTo>
                  <a:pt x="6042870" y="10510219"/>
                </a:lnTo>
                <a:lnTo>
                  <a:pt x="6032883" y="10559288"/>
                </a:lnTo>
                <a:lnTo>
                  <a:pt x="6022244" y="10608116"/>
                </a:lnTo>
                <a:lnTo>
                  <a:pt x="6010958" y="10656701"/>
                </a:lnTo>
                <a:lnTo>
                  <a:pt x="5999030" y="10705036"/>
                </a:lnTo>
                <a:lnTo>
                  <a:pt x="5986464" y="10753117"/>
                </a:lnTo>
                <a:lnTo>
                  <a:pt x="5973265" y="10800939"/>
                </a:lnTo>
                <a:lnTo>
                  <a:pt x="5959438" y="10848498"/>
                </a:lnTo>
                <a:lnTo>
                  <a:pt x="5944987" y="10895789"/>
                </a:lnTo>
                <a:lnTo>
                  <a:pt x="5929918" y="10942807"/>
                </a:lnTo>
                <a:lnTo>
                  <a:pt x="5914235" y="10989547"/>
                </a:lnTo>
                <a:lnTo>
                  <a:pt x="5897943" y="11036005"/>
                </a:lnTo>
                <a:lnTo>
                  <a:pt x="5881047" y="11082176"/>
                </a:lnTo>
                <a:lnTo>
                  <a:pt x="5863551" y="11128055"/>
                </a:lnTo>
                <a:lnTo>
                  <a:pt x="5845460" y="11173637"/>
                </a:lnTo>
                <a:lnTo>
                  <a:pt x="5826779" y="11218917"/>
                </a:lnTo>
                <a:lnTo>
                  <a:pt x="5807513" y="11263892"/>
                </a:lnTo>
                <a:lnTo>
                  <a:pt x="5787666" y="11308556"/>
                </a:lnTo>
                <a:lnTo>
                  <a:pt x="20104099" y="11308556"/>
                </a:lnTo>
                <a:lnTo>
                  <a:pt x="20104099" y="0"/>
                </a:lnTo>
                <a:close/>
              </a:path>
            </a:pathLst>
          </a:custGeom>
          <a:solidFill>
            <a:srgbClr val="F7BE00"/>
          </a:solidFill>
        </p:spPr>
        <p:txBody>
          <a:bodyPr wrap="square" lIns="0" tIns="0" rIns="0" bIns="0" rtlCol="0"/>
          <a:lstStyle/>
          <a:p>
            <a:endParaRPr dirty="0"/>
          </a:p>
        </p:txBody>
      </p:sp>
      <p:sp>
        <p:nvSpPr>
          <p:cNvPr id="7" name="Title 1">
            <a:extLst>
              <a:ext uri="{FF2B5EF4-FFF2-40B4-BE49-F238E27FC236}">
                <a16:creationId xmlns:a16="http://schemas.microsoft.com/office/drawing/2014/main" id="{2BA57691-7331-8FA9-ACA6-7A862FC377A5}"/>
              </a:ext>
            </a:extLst>
          </p:cNvPr>
          <p:cNvSpPr>
            <a:spLocks noGrp="1"/>
          </p:cNvSpPr>
          <p:nvPr>
            <p:ph type="title"/>
          </p:nvPr>
        </p:nvSpPr>
        <p:spPr>
          <a:xfrm>
            <a:off x="4034624" y="1846370"/>
            <a:ext cx="7785615" cy="2519802"/>
          </a:xfrm>
        </p:spPr>
        <p:txBody>
          <a:bodyPr>
            <a:noAutofit/>
          </a:bodyPr>
          <a:lstStyle/>
          <a:p>
            <a:r>
              <a:rPr lang="en-US" sz="4000" b="1" dirty="0">
                <a:latin typeface="Roboto"/>
                <a:ea typeface="Roboto"/>
                <a:cs typeface="Roboto"/>
              </a:rPr>
              <a:t>Better Temporary Accommodation for Londoners</a:t>
            </a:r>
          </a:p>
        </p:txBody>
      </p:sp>
      <p:pic>
        <p:nvPicPr>
          <p:cNvPr id="8" name="Picture 7" descr="Shape, icon&#10;&#10;Description automatically generated">
            <a:extLst>
              <a:ext uri="{FF2B5EF4-FFF2-40B4-BE49-F238E27FC236}">
                <a16:creationId xmlns:a16="http://schemas.microsoft.com/office/drawing/2014/main" id="{399477E3-251A-F483-F856-1B7F6B78D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64" y="360142"/>
            <a:ext cx="523875" cy="523875"/>
          </a:xfrm>
          <a:prstGeom prst="rect">
            <a:avLst/>
          </a:prstGeom>
        </p:spPr>
      </p:pic>
      <p:sp>
        <p:nvSpPr>
          <p:cNvPr id="2" name="Title 1">
            <a:extLst>
              <a:ext uri="{FF2B5EF4-FFF2-40B4-BE49-F238E27FC236}">
                <a16:creationId xmlns:a16="http://schemas.microsoft.com/office/drawing/2014/main" id="{DFD6CB21-2122-FB08-3D38-5C7E1C083FB5}"/>
              </a:ext>
            </a:extLst>
          </p:cNvPr>
          <p:cNvSpPr txBox="1">
            <a:spLocks/>
          </p:cNvSpPr>
          <p:nvPr/>
        </p:nvSpPr>
        <p:spPr>
          <a:xfrm>
            <a:off x="4034624" y="2563906"/>
            <a:ext cx="8078970" cy="46543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2"/>
                </a:solidFill>
                <a:latin typeface="Roboto" panose="02000000000000000000" pitchFamily="2" charset="0"/>
                <a:ea typeface="Roboto" panose="02000000000000000000" pitchFamily="2" charset="0"/>
                <a:cs typeface="Roboto" panose="02000000000000000000" pitchFamily="2" charset="0"/>
              </a:defRPr>
            </a:lvl1pPr>
          </a:lstStyle>
          <a:p>
            <a:r>
              <a:rPr lang="en-US" sz="3600" dirty="0">
                <a:latin typeface="Roboto Slab"/>
                <a:ea typeface="Roboto Slab"/>
                <a:cs typeface="Roboto"/>
              </a:rPr>
              <a:t>September 2023 showcase</a:t>
            </a:r>
            <a:r>
              <a:rPr lang="en-US" sz="4500" dirty="0">
                <a:latin typeface="Roboto Slab"/>
                <a:ea typeface="Roboto Slab"/>
                <a:cs typeface="Roboto"/>
              </a:rPr>
              <a:t>	</a:t>
            </a:r>
          </a:p>
          <a:p>
            <a:endParaRPr lang="en-US" sz="2400" dirty="0">
              <a:latin typeface="Roboto Slab" pitchFamily="2" charset="0"/>
              <a:ea typeface="Roboto Slab" pitchFamily="2" charset="0"/>
            </a:endParaRPr>
          </a:p>
          <a:p>
            <a:r>
              <a:rPr lang="en-US" sz="2400" dirty="0">
                <a:latin typeface="Roboto Slab" pitchFamily="2" charset="0"/>
                <a:ea typeface="Roboto Slab" pitchFamily="2" charset="0"/>
              </a:rPr>
              <a:t>Summary of the event</a:t>
            </a:r>
          </a:p>
          <a:p>
            <a:endParaRPr lang="en-US" sz="2400" dirty="0">
              <a:latin typeface="Roboto Slab" pitchFamily="2" charset="0"/>
              <a:ea typeface="Roboto Slab" pitchFamily="2" charset="0"/>
            </a:endParaRPr>
          </a:p>
          <a:p>
            <a:endParaRPr lang="en-US" sz="2400" dirty="0">
              <a:latin typeface="Roboto Slab" pitchFamily="2" charset="0"/>
              <a:ea typeface="Roboto Slab" pitchFamily="2" charset="0"/>
            </a:endParaRPr>
          </a:p>
          <a:p>
            <a:r>
              <a:rPr lang="en-US" sz="1800" dirty="0">
                <a:latin typeface="Roboto Slab" pitchFamily="2" charset="0"/>
                <a:ea typeface="Roboto Slab" pitchFamily="2" charset="0"/>
              </a:rPr>
              <a:t>Compiled by Leila Baker and Mary Carter</a:t>
            </a:r>
          </a:p>
          <a:p>
            <a:r>
              <a:rPr lang="en-US" sz="1800" dirty="0">
                <a:latin typeface="Roboto Slab"/>
                <a:ea typeface="Roboto Slab"/>
                <a:cs typeface="Roboto"/>
              </a:rPr>
              <a:t>Better TA for Londoners Networking and Development Support Team</a:t>
            </a:r>
          </a:p>
        </p:txBody>
      </p:sp>
    </p:spTree>
    <p:extLst>
      <p:ext uri="{BB962C8B-B14F-4D97-AF65-F5344CB8AC3E}">
        <p14:creationId xmlns:p14="http://schemas.microsoft.com/office/powerpoint/2010/main" val="170725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643877" y="411716"/>
            <a:ext cx="4473705" cy="1325563"/>
          </a:xfrm>
        </p:spPr>
        <p:txBody>
          <a:bodyPr>
            <a:noAutofit/>
          </a:bodyPr>
          <a:lstStyle/>
          <a:p>
            <a:r>
              <a:rPr lang="en-US" sz="4000" b="1" dirty="0"/>
              <a:t>Theme: Harms</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691993"/>
            <a:ext cx="4405312" cy="5693866"/>
          </a:xfrm>
          <a:prstGeom prst="rect">
            <a:avLst/>
          </a:prstGeom>
          <a:noFill/>
        </p:spPr>
        <p:txBody>
          <a:bodyPr wrap="square" lIns="91440" tIns="45720" rIns="91440" bIns="45720" rtlCol="0" anchor="t">
            <a:spAutoFit/>
          </a:bodyPr>
          <a:lstStyle/>
          <a:p>
            <a:pPr marL="0" lvl="0" indent="0">
              <a:buNone/>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The showcase reiterated some of the damages caused by stays in TA that are now widely acknowledged:</a:t>
            </a:r>
          </a:p>
          <a:p>
            <a:pPr marL="342900" lvl="0" indent="-342900">
              <a:buFont typeface="Symbol" panose="05050102010706020507" pitchFamily="18" charset="2"/>
              <a:buChar char=""/>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TA has a detrimental impact on people’s physical health due to poor standards and a lack of repairs (including around damp and mould) as well as electrical safety and lack of storage.</a:t>
            </a:r>
          </a:p>
          <a:p>
            <a:pPr marL="342900" lvl="0" indent="-342900">
              <a:buFont typeface="Symbol" panose="05050102010706020507" pitchFamily="18" charset="2"/>
              <a:buChar char=""/>
            </a:pPr>
            <a:r>
              <a:rPr lang="en-GB" sz="1400" dirty="0">
                <a:solidFill>
                  <a:schemeClr val="tx2"/>
                </a:solidFill>
                <a:effectLst/>
                <a:latin typeface="Roboto"/>
                <a:ea typeface="Roboto"/>
                <a:cs typeface="Roboto"/>
              </a:rPr>
              <a:t>It directly increases anxiety and mental health problems through e.g. living in unsafe conditions, traumatic incidents, the stigma attached to TA as well as other forms of discrimination, and the impact of feelings of </a:t>
            </a:r>
            <a:r>
              <a:rPr lang="en-GB" sz="1400" dirty="0">
                <a:solidFill>
                  <a:schemeClr val="tx2"/>
                </a:solidFill>
                <a:latin typeface="Roboto"/>
                <a:ea typeface="Roboto"/>
                <a:cs typeface="Roboto"/>
              </a:rPr>
              <a:t>powerlessness</a:t>
            </a:r>
            <a:r>
              <a:rPr lang="en-GB" sz="1400" dirty="0">
                <a:solidFill>
                  <a:schemeClr val="tx2"/>
                </a:solidFill>
                <a:effectLst/>
                <a:latin typeface="Roboto"/>
                <a:ea typeface="Roboto"/>
                <a:cs typeface="Roboto"/>
              </a:rPr>
              <a:t> and isolation.</a:t>
            </a:r>
          </a:p>
          <a:p>
            <a:pPr marL="342900" lvl="0" indent="-342900">
              <a:buFont typeface="Symbol" panose="05050102010706020507" pitchFamily="18" charset="2"/>
              <a:buChar char=""/>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It interrupts education (long journeys to maintain pre-TA schooling and lack of space to study) and damages the life chances of young people.</a:t>
            </a:r>
          </a:p>
          <a:p>
            <a:pPr marL="342900" lvl="0" indent="-342900">
              <a:buFont typeface="Symbol" panose="05050102010706020507" pitchFamily="18" charset="2"/>
              <a:buChar char=""/>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It adds to basic living costs and essentials such as cooking, laundry and internet access (essential for benefit and housing claims) are often more expensive.</a:t>
            </a:r>
          </a:p>
          <a:p>
            <a:pPr marL="342900" lvl="0" indent="-342900">
              <a:buFont typeface="Symbol" panose="05050102010706020507" pitchFamily="18" charset="2"/>
              <a:buChar char=""/>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It contributes to poor levels of trust and engagement with authorities, with experiences of discrimination and unequal treatment, short-notice relocations and dislocation from social/family networks exacerbating poor relations. </a:t>
            </a: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pic>
        <p:nvPicPr>
          <p:cNvPr id="6" name="Picture 5">
            <a:extLst>
              <a:ext uri="{FF2B5EF4-FFF2-40B4-BE49-F238E27FC236}">
                <a16:creationId xmlns:a16="http://schemas.microsoft.com/office/drawing/2014/main" id="{1FF51AB5-CFF2-E96E-B083-80F9D6F59B4D}"/>
              </a:ext>
            </a:extLst>
          </p:cNvPr>
          <p:cNvPicPr>
            <a:picLocks noChangeAspect="1"/>
          </p:cNvPicPr>
          <p:nvPr/>
        </p:nvPicPr>
        <p:blipFill>
          <a:blip r:embed="rId3"/>
          <a:srcRect/>
          <a:stretch/>
        </p:blipFill>
        <p:spPr>
          <a:xfrm>
            <a:off x="766577" y="2323474"/>
            <a:ext cx="3400957" cy="2430905"/>
          </a:xfrm>
          <a:prstGeom prst="rect">
            <a:avLst/>
          </a:prstGeom>
        </p:spPr>
      </p:pic>
      <p:sp>
        <p:nvSpPr>
          <p:cNvPr id="4" name="TextBox 3">
            <a:extLst>
              <a:ext uri="{FF2B5EF4-FFF2-40B4-BE49-F238E27FC236}">
                <a16:creationId xmlns:a16="http://schemas.microsoft.com/office/drawing/2014/main" id="{E8F04BE8-9DA4-BA7C-56E0-A3A48B4043FB}"/>
              </a:ext>
            </a:extLst>
          </p:cNvPr>
          <p:cNvSpPr txBox="1"/>
          <p:nvPr/>
        </p:nvSpPr>
        <p:spPr>
          <a:xfrm>
            <a:off x="766577" y="4754379"/>
            <a:ext cx="3400957" cy="246221"/>
          </a:xfrm>
          <a:prstGeom prst="rect">
            <a:avLst/>
          </a:prstGeom>
          <a:noFill/>
        </p:spPr>
        <p:txBody>
          <a:bodyPr wrap="square" rtlCol="0">
            <a:spAutoFit/>
          </a:bodyPr>
          <a:lstStyle/>
          <a:p>
            <a:r>
              <a:rPr lang="en-US" sz="1000" dirty="0">
                <a:solidFill>
                  <a:schemeClr val="tx2"/>
                </a:solidFill>
                <a:latin typeface="Roboto" panose="02000000000000000000" pitchFamily="2" charset="0"/>
                <a:ea typeface="Roboto" panose="02000000000000000000" pitchFamily="2" charset="0"/>
                <a:cs typeface="Roboto" panose="02000000000000000000" pitchFamily="2" charset="0"/>
              </a:rPr>
              <a:t>Credit: Focus E15/andrewcooper-unseen.org</a:t>
            </a:r>
          </a:p>
        </p:txBody>
      </p:sp>
    </p:spTree>
    <p:extLst>
      <p:ext uri="{BB962C8B-B14F-4D97-AF65-F5344CB8AC3E}">
        <p14:creationId xmlns:p14="http://schemas.microsoft.com/office/powerpoint/2010/main" val="4287931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643877" y="801071"/>
            <a:ext cx="4473705" cy="1325563"/>
          </a:xfrm>
        </p:spPr>
        <p:txBody>
          <a:bodyPr>
            <a:noAutofit/>
          </a:bodyPr>
          <a:lstStyle/>
          <a:p>
            <a:r>
              <a:rPr lang="en-US" sz="4000" b="1" dirty="0"/>
              <a:t>Theme: Collaboration is key </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090823" y="539133"/>
            <a:ext cx="5465045" cy="5878532"/>
          </a:xfrm>
          <a:prstGeom prst="rect">
            <a:avLst/>
          </a:prstGeom>
          <a:noFill/>
        </p:spPr>
        <p:txBody>
          <a:bodyPr wrap="square" lIns="91440" tIns="45720" rIns="91440" bIns="45720" rtlCol="0" anchor="t">
            <a:spAutoFit/>
          </a:bodyPr>
          <a:lstStyle/>
          <a:p>
            <a:pPr marL="0" lvl="0" indent="0">
              <a:buNone/>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a:t>
            </a:r>
            <a:r>
              <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rPr>
              <a:t>People in TA, the agencies that support them and local government officers operating the system, recognise TA as the result of broken housing and welfare systems.</a:t>
            </a:r>
          </a:p>
          <a:p>
            <a:pPr marL="0" lvl="0" indent="0">
              <a:buNone/>
            </a:pPr>
            <a:endPar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sz="1200" dirty="0">
                <a:solidFill>
                  <a:schemeClr val="tx2"/>
                </a:solidFill>
                <a:effectLst/>
                <a:latin typeface="Roboto"/>
                <a:ea typeface="Roboto"/>
                <a:cs typeface="Roboto"/>
              </a:rPr>
              <a:t>No one actor has control over solutions – we all have a part to play</a:t>
            </a:r>
            <a:r>
              <a:rPr lang="en-GB" sz="1200" dirty="0">
                <a:solidFill>
                  <a:schemeClr val="tx2"/>
                </a:solidFill>
                <a:latin typeface="Roboto"/>
                <a:ea typeface="Roboto"/>
                <a:cs typeface="Roboto"/>
              </a:rPr>
              <a:t>.</a:t>
            </a:r>
            <a:endPar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endPar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sz="1200" dirty="0">
                <a:solidFill>
                  <a:schemeClr val="tx2"/>
                </a:solidFill>
                <a:effectLst/>
                <a:latin typeface="Roboto"/>
                <a:ea typeface="Roboto"/>
                <a:cs typeface="Roboto"/>
              </a:rPr>
              <a:t>Spaces where all the stakeholders get together, including people with lived experience of TA, such as those being developed by </a:t>
            </a:r>
            <a:r>
              <a:rPr lang="en-GB" sz="1200" dirty="0" err="1">
                <a:solidFill>
                  <a:schemeClr val="tx2"/>
                </a:solidFill>
                <a:effectLst/>
                <a:latin typeface="Roboto"/>
                <a:ea typeface="Roboto"/>
                <a:cs typeface="Roboto"/>
              </a:rPr>
              <a:t>Justlife’s</a:t>
            </a:r>
            <a:r>
              <a:rPr lang="en-GB" sz="1200" dirty="0">
                <a:solidFill>
                  <a:schemeClr val="tx2"/>
                </a:solidFill>
                <a:effectLst/>
                <a:latin typeface="Roboto"/>
                <a:ea typeface="Roboto"/>
                <a:cs typeface="Roboto"/>
              </a:rPr>
              <a:t> TA Action Groups (TAAGs</a:t>
            </a:r>
            <a:r>
              <a:rPr lang="en-GB" sz="1200" dirty="0">
                <a:solidFill>
                  <a:schemeClr val="tx2"/>
                </a:solidFill>
                <a:latin typeface="Roboto"/>
                <a:ea typeface="Roboto"/>
                <a:cs typeface="Roboto"/>
              </a:rPr>
              <a:t>),</a:t>
            </a:r>
            <a:r>
              <a:rPr lang="en-GB" sz="1200" dirty="0">
                <a:solidFill>
                  <a:schemeClr val="tx2"/>
                </a:solidFill>
                <a:effectLst/>
                <a:latin typeface="Roboto"/>
                <a:ea typeface="Roboto"/>
                <a:cs typeface="Roboto"/>
              </a:rPr>
              <a:t> can create a positive environment for honest conversations which understand each other's positions and create actions for change.</a:t>
            </a:r>
          </a:p>
          <a:p>
            <a:pPr marL="285750" lvl="0" indent="-285750">
              <a:buFont typeface="Arial" panose="020B0604020202020204" pitchFamily="34" charset="0"/>
              <a:buChar char="•"/>
            </a:pPr>
            <a:endPar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sz="1200" dirty="0">
                <a:solidFill>
                  <a:schemeClr val="tx2"/>
                </a:solidFill>
                <a:effectLst/>
                <a:latin typeface="Roboto"/>
                <a:ea typeface="Roboto"/>
                <a:cs typeface="Roboto"/>
              </a:rPr>
              <a:t>There are plenty of constraints to local authority action – finances, boundaries and in meeting statutory requirements to find properties – but plenty of examples of where partnerships make a difference, such as Creating Ground’s work with Greenwich around digital inclusion</a:t>
            </a:r>
            <a:r>
              <a:rPr lang="en-GB" sz="1200" dirty="0">
                <a:solidFill>
                  <a:schemeClr val="tx2"/>
                </a:solidFill>
                <a:latin typeface="Roboto"/>
                <a:ea typeface="Roboto"/>
                <a:cs typeface="Roboto"/>
              </a:rPr>
              <a:t>;</a:t>
            </a:r>
            <a:r>
              <a:rPr lang="en-GB" sz="1200" dirty="0">
                <a:solidFill>
                  <a:schemeClr val="tx2"/>
                </a:solidFill>
                <a:effectLst/>
                <a:latin typeface="Roboto"/>
                <a:ea typeface="Roboto"/>
                <a:cs typeface="Roboto"/>
              </a:rPr>
              <a:t> and The Magpie Project’s work with public health</a:t>
            </a:r>
            <a:r>
              <a:rPr lang="en-GB" sz="1200" dirty="0">
                <a:solidFill>
                  <a:schemeClr val="tx2"/>
                </a:solidFill>
                <a:latin typeface="Roboto"/>
                <a:ea typeface="Roboto"/>
                <a:cs typeface="Roboto"/>
              </a:rPr>
              <a:t>,</a:t>
            </a:r>
            <a:r>
              <a:rPr lang="en-GB" sz="1200" dirty="0">
                <a:solidFill>
                  <a:schemeClr val="tx2"/>
                </a:solidFill>
                <a:effectLst/>
                <a:latin typeface="Roboto"/>
                <a:ea typeface="Roboto"/>
                <a:cs typeface="Roboto"/>
              </a:rPr>
              <a:t> that improved referral pathways and added to what was available around play spaces and cooking facilities.</a:t>
            </a:r>
          </a:p>
          <a:p>
            <a:pPr marL="285750" lvl="0" indent="-285750">
              <a:buFont typeface="Arial" panose="020B0604020202020204" pitchFamily="34" charset="0"/>
              <a:buChar char="•"/>
            </a:pPr>
            <a:endPar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rPr>
              <a:t>There’s lots of learning about what it takes to build relationships that can bring about change – understanding they take time, require a rebalancing of power in how they function, can focus on smaller changes as a way to build trust, and, very importantly, benefit from including people with lived experience.</a:t>
            </a:r>
          </a:p>
          <a:p>
            <a:pPr marL="285750" lvl="0" indent="-285750">
              <a:buFont typeface="Arial" panose="020B0604020202020204" pitchFamily="34" charset="0"/>
              <a:buChar char="•"/>
            </a:pPr>
            <a:endParaRPr lang="en-GB" sz="12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lvl="0" indent="-285750">
              <a:buFont typeface="Arial" panose="020B0604020202020204" pitchFamily="34" charset="0"/>
              <a:buChar char="•"/>
            </a:pPr>
            <a:r>
              <a:rPr lang="en-GB" sz="1200" dirty="0">
                <a:solidFill>
                  <a:schemeClr val="tx2"/>
                </a:solidFill>
                <a:effectLst/>
                <a:latin typeface="Roboto" panose="02000000000000000000" pitchFamily="2" charset="0"/>
                <a:ea typeface="Roboto" panose="02000000000000000000" pitchFamily="2" charset="0"/>
                <a:cs typeface="Roboto" panose="02000000000000000000" pitchFamily="2" charset="0"/>
              </a:rPr>
              <a:t>Collaboration works well when local authorities value the voluntary sector’s role in advocacy, and don’t require the sector to agree on everything. Also when the collaboration is focusing on areas of common interest.</a:t>
            </a:r>
          </a:p>
          <a:p>
            <a:pPr marL="0" lvl="0" indent="0">
              <a:buNone/>
            </a:pP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pic>
        <p:nvPicPr>
          <p:cNvPr id="6" name="Picture 5">
            <a:extLst>
              <a:ext uri="{FF2B5EF4-FFF2-40B4-BE49-F238E27FC236}">
                <a16:creationId xmlns:a16="http://schemas.microsoft.com/office/drawing/2014/main" id="{1FF51AB5-CFF2-E96E-B083-80F9D6F59B4D}"/>
              </a:ext>
            </a:extLst>
          </p:cNvPr>
          <p:cNvPicPr>
            <a:picLocks noChangeAspect="1"/>
          </p:cNvPicPr>
          <p:nvPr/>
        </p:nvPicPr>
        <p:blipFill>
          <a:blip r:embed="rId3"/>
          <a:srcRect/>
          <a:stretch/>
        </p:blipFill>
        <p:spPr>
          <a:xfrm>
            <a:off x="743384" y="3069589"/>
            <a:ext cx="3400957" cy="1913038"/>
          </a:xfrm>
          <a:prstGeom prst="rect">
            <a:avLst/>
          </a:prstGeom>
        </p:spPr>
      </p:pic>
    </p:spTree>
    <p:extLst>
      <p:ext uri="{BB962C8B-B14F-4D97-AF65-F5344CB8AC3E}">
        <p14:creationId xmlns:p14="http://schemas.microsoft.com/office/powerpoint/2010/main" val="255951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643877" y="801071"/>
            <a:ext cx="4473705" cy="1325563"/>
          </a:xfrm>
        </p:spPr>
        <p:txBody>
          <a:bodyPr>
            <a:noAutofit/>
          </a:bodyPr>
          <a:lstStyle/>
          <a:p>
            <a:r>
              <a:rPr lang="en-US" sz="4000" b="1" dirty="0"/>
              <a:t>Theme: Including the voices of lived experience</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090823" y="714479"/>
            <a:ext cx="5465045" cy="5478423"/>
          </a:xfrm>
          <a:prstGeom prst="rect">
            <a:avLst/>
          </a:prstGeom>
          <a:noFill/>
        </p:spPr>
        <p:txBody>
          <a:bodyPr wrap="square" lIns="91440" tIns="45720" rIns="91440" bIns="45720" rtlCol="0" anchor="t">
            <a:spAutoFit/>
          </a:bodyPr>
          <a:lstStyle/>
          <a:p>
            <a:pPr marL="0" indent="0">
              <a:buNone/>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 showcase benefitted hugely from hearing from people with lived experience who were part of the sessions, films and artwork. </a:t>
            </a:r>
          </a:p>
          <a:p>
            <a:pPr marL="0" indent="0">
              <a:buNone/>
            </a:pPr>
            <a:b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b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We heard about the importance of:</a:t>
            </a:r>
          </a:p>
          <a:p>
            <a:pPr marL="285750" indent="-285750">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bringing people with lived experience into policy and practice discussions – their personal insights can hold authorities to account, speak to what is happening in reality; and identify and contribute to, the smaller changes that authorities can make to mitigate the impacts of broken systems.</a:t>
            </a:r>
          </a:p>
          <a:p>
            <a:pPr marL="285750" indent="-285750">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solidarity when people are up against such difficult circumstances and living conditions; the strength of friendships that can emerge when people come together; and the change that can happen as a result of it.</a:t>
            </a:r>
          </a:p>
          <a:p>
            <a:pPr marL="285750" indent="-285750">
              <a:buFont typeface="Arial" panose="020B0604020202020204" pitchFamily="34" charset="0"/>
              <a:buChar char="•"/>
            </a:pPr>
            <a:r>
              <a:rPr lang="en-GB" sz="1400" dirty="0">
                <a:solidFill>
                  <a:schemeClr val="tx2"/>
                </a:solidFill>
                <a:latin typeface="Roboto"/>
                <a:ea typeface="Roboto"/>
                <a:cs typeface="Roboto"/>
              </a:rPr>
              <a:t>adopting sensitive approaches to including people with lived experience: understanding and balancing power relationships; that conversations are personal and immediate to people in TA and they will want to improve their current situation as well as contribute to future change.</a:t>
            </a:r>
          </a:p>
          <a:p>
            <a:pPr marL="285750" indent="-285750">
              <a:buFont typeface="Arial" panose="020B0604020202020204" pitchFamily="34" charset="0"/>
              <a:buChar char="•"/>
            </a:pPr>
            <a:r>
              <a:rPr lang="en-GB" sz="1400" dirty="0">
                <a:solidFill>
                  <a:schemeClr val="tx2"/>
                </a:solidFill>
                <a:latin typeface="Roboto"/>
                <a:ea typeface="Roboto"/>
                <a:cs typeface="Roboto"/>
              </a:rPr>
              <a:t>recognising and valuing the contributions of people with lived experience. They are often the only people in the room who aren’t paid and they should be recompensed.</a:t>
            </a:r>
          </a:p>
          <a:p>
            <a:endParaRPr lang="en-GB" sz="1400" dirty="0"/>
          </a:p>
          <a:p>
            <a:endParaRPr lang="en-GB" sz="1400" dirty="0"/>
          </a:p>
          <a:p>
            <a:endParaRPr lang="en-GB" sz="1400" dirty="0"/>
          </a:p>
          <a:p>
            <a:endParaRPr lang="en-GB" sz="1400" dirty="0"/>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pic>
        <p:nvPicPr>
          <p:cNvPr id="6" name="Picture 5">
            <a:extLst>
              <a:ext uri="{FF2B5EF4-FFF2-40B4-BE49-F238E27FC236}">
                <a16:creationId xmlns:a16="http://schemas.microsoft.com/office/drawing/2014/main" id="{1FF51AB5-CFF2-E96E-B083-80F9D6F59B4D}"/>
              </a:ext>
            </a:extLst>
          </p:cNvPr>
          <p:cNvPicPr>
            <a:picLocks noChangeAspect="1"/>
          </p:cNvPicPr>
          <p:nvPr/>
        </p:nvPicPr>
        <p:blipFill>
          <a:blip r:embed="rId3"/>
          <a:srcRect/>
          <a:stretch/>
        </p:blipFill>
        <p:spPr>
          <a:xfrm>
            <a:off x="800451" y="2927704"/>
            <a:ext cx="3620005" cy="2994732"/>
          </a:xfrm>
          <a:prstGeom prst="rect">
            <a:avLst/>
          </a:prstGeom>
        </p:spPr>
      </p:pic>
    </p:spTree>
    <p:extLst>
      <p:ext uri="{BB962C8B-B14F-4D97-AF65-F5344CB8AC3E}">
        <p14:creationId xmlns:p14="http://schemas.microsoft.com/office/powerpoint/2010/main" val="994503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77982" y="801071"/>
            <a:ext cx="4473705" cy="1325563"/>
          </a:xfrm>
        </p:spPr>
        <p:txBody>
          <a:bodyPr>
            <a:noAutofit/>
          </a:bodyPr>
          <a:lstStyle/>
          <a:p>
            <a:r>
              <a:rPr lang="en-US" sz="4000" b="1" dirty="0"/>
              <a:t>C</a:t>
            </a: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alls to action</a:t>
            </a:r>
            <a:b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br>
            <a:r>
              <a:rPr lang="en-US" sz="1100" b="1" dirty="0">
                <a:solidFill>
                  <a:schemeClr val="tx2"/>
                </a:solidFill>
                <a:latin typeface="Roboto" panose="02000000000000000000" pitchFamily="2" charset="0"/>
                <a:ea typeface="Roboto" panose="02000000000000000000" pitchFamily="2" charset="0"/>
                <a:cs typeface="Roboto" panose="02000000000000000000" pitchFamily="2" charset="0"/>
              </a:rPr>
              <a:t>(these are </a:t>
            </a:r>
            <a:r>
              <a:rPr lang="en-US" sz="1100" b="1" dirty="0"/>
              <a:t>direct quotes from people who took part in the day’s presentations and discussions)</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956636"/>
            <a:ext cx="4405312" cy="477053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solidFill>
                  <a:schemeClr val="tx2"/>
                </a:solidFill>
                <a:latin typeface="Roboto"/>
                <a:ea typeface="Roboto"/>
                <a:cs typeface="Roboto"/>
              </a:rPr>
              <a:t>We need to stop letting people get away with calling it temporary accommodation.</a:t>
            </a:r>
            <a:br>
              <a:rPr lang="en-GB" sz="1600" dirty="0">
                <a:latin typeface="Roboto" panose="02000000000000000000" pitchFamily="2" charset="0"/>
                <a:ea typeface="Roboto" panose="02000000000000000000" pitchFamily="2" charset="0"/>
                <a:cs typeface="Roboto" panose="02000000000000000000" pitchFamily="2" charset="0"/>
              </a:rPr>
            </a:b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solidFill>
                  <a:schemeClr val="tx2"/>
                </a:solidFill>
                <a:latin typeface="Roboto"/>
                <a:ea typeface="Roboto"/>
                <a:cs typeface="Roboto"/>
              </a:rPr>
              <a:t>It is anything but temporary and the use of the term is damaging and creates uncertainty.</a:t>
            </a:r>
            <a:br>
              <a:rPr lang="en-GB" sz="1600" dirty="0">
                <a:latin typeface="Roboto" panose="02000000000000000000" pitchFamily="2" charset="0"/>
                <a:ea typeface="Roboto" panose="02000000000000000000" pitchFamily="2" charset="0"/>
                <a:cs typeface="Roboto" panose="02000000000000000000" pitchFamily="2" charset="0"/>
              </a:rPr>
            </a:b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solidFill>
                  <a:schemeClr val="tx2"/>
                </a:solidFill>
                <a:latin typeface="Roboto" panose="02000000000000000000" pitchFamily="2" charset="0"/>
                <a:ea typeface="Roboto" panose="02000000000000000000" pitchFamily="2" charset="0"/>
                <a:cs typeface="Roboto" panose="02000000000000000000" pitchFamily="2" charset="0"/>
              </a:rPr>
              <a:t>Invest in more housing – home is everything, home is a human right, home is the future of people.</a:t>
            </a:r>
            <a:br>
              <a:rPr lang="en-GB" sz="1600" dirty="0">
                <a:solidFill>
                  <a:schemeClr val="tx2"/>
                </a:solidFill>
                <a:latin typeface="Roboto" panose="02000000000000000000" pitchFamily="2" charset="0"/>
                <a:ea typeface="Roboto" panose="02000000000000000000" pitchFamily="2" charset="0"/>
                <a:cs typeface="Roboto" panose="02000000000000000000" pitchFamily="2" charset="0"/>
              </a:rPr>
            </a:b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solidFill>
                  <a:schemeClr val="tx2"/>
                </a:solidFill>
                <a:latin typeface="Roboto" panose="02000000000000000000" pitchFamily="2" charset="0"/>
                <a:ea typeface="Roboto" panose="02000000000000000000" pitchFamily="2" charset="0"/>
                <a:cs typeface="Roboto" panose="02000000000000000000" pitchFamily="2" charset="0"/>
              </a:rPr>
              <a:t>Improve temporary accommodation housing conditions.</a:t>
            </a:r>
            <a:br>
              <a:rPr lang="en-GB" sz="1600" dirty="0">
                <a:solidFill>
                  <a:schemeClr val="tx2"/>
                </a:solidFill>
                <a:latin typeface="Roboto" panose="02000000000000000000" pitchFamily="2" charset="0"/>
                <a:ea typeface="Roboto" panose="02000000000000000000" pitchFamily="2" charset="0"/>
                <a:cs typeface="Roboto" panose="02000000000000000000" pitchFamily="2" charset="0"/>
              </a:rPr>
            </a:b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solidFill>
                  <a:schemeClr val="tx2"/>
                </a:solidFill>
                <a:latin typeface="Roboto"/>
                <a:ea typeface="Roboto"/>
                <a:cs typeface="Roboto"/>
              </a:rPr>
              <a:t>Be both passionate and professional – you don’t need to pick one.</a:t>
            </a:r>
            <a:br>
              <a:rPr lang="en-GB" sz="1600" dirty="0">
                <a:latin typeface="Roboto" panose="02000000000000000000" pitchFamily="2" charset="0"/>
                <a:ea typeface="Roboto" panose="02000000000000000000" pitchFamily="2" charset="0"/>
                <a:cs typeface="Roboto" panose="02000000000000000000" pitchFamily="2" charset="0"/>
              </a:rPr>
            </a:b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dirty="0">
                <a:solidFill>
                  <a:schemeClr val="tx2"/>
                </a:solidFill>
                <a:latin typeface="Roboto"/>
                <a:ea typeface="Roboto"/>
                <a:cs typeface="Roboto"/>
              </a:rPr>
              <a:t>We need to nurture the full ecology of change – grassroots to government.</a:t>
            </a:r>
            <a:endParaRPr lang="en-GB" sz="16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185527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20FF5-898A-AC55-0F37-9AA7E1E1C820}"/>
              </a:ext>
            </a:extLst>
          </p:cNvPr>
          <p:cNvPicPr>
            <a:picLocks noChangeAspect="1"/>
          </p:cNvPicPr>
          <p:nvPr/>
        </p:nvPicPr>
        <p:blipFill>
          <a:blip r:embed="rId2"/>
          <a:srcRect/>
          <a:stretch/>
        </p:blipFill>
        <p:spPr>
          <a:xfrm>
            <a:off x="812289" y="5616568"/>
            <a:ext cx="2445262" cy="687729"/>
          </a:xfrm>
          <a:prstGeom prst="rect">
            <a:avLst/>
          </a:prstGeom>
        </p:spPr>
      </p:pic>
      <p:sp>
        <p:nvSpPr>
          <p:cNvPr id="3" name="TextBox 2">
            <a:extLst>
              <a:ext uri="{FF2B5EF4-FFF2-40B4-BE49-F238E27FC236}">
                <a16:creationId xmlns:a16="http://schemas.microsoft.com/office/drawing/2014/main" id="{13766C6E-461E-2ABF-A1EC-7EF2FC1D4738}"/>
              </a:ext>
            </a:extLst>
          </p:cNvPr>
          <p:cNvSpPr txBox="1"/>
          <p:nvPr/>
        </p:nvSpPr>
        <p:spPr>
          <a:xfrm>
            <a:off x="3023018" y="553703"/>
            <a:ext cx="7178818" cy="4401205"/>
          </a:xfrm>
          <a:prstGeom prst="rect">
            <a:avLst/>
          </a:prstGeom>
          <a:noFill/>
        </p:spPr>
        <p:txBody>
          <a:bodyPr wrap="square" rtlCol="0">
            <a:spAutoFit/>
          </a:bodyPr>
          <a:lstStyle/>
          <a:p>
            <a:r>
              <a:rPr kumimoji="0" lang="en-US" sz="6600" b="0" i="0" u="none" strike="noStrike" kern="1200" cap="none" spc="0" normalizeH="0" baseline="0" noProof="0" dirty="0">
                <a:ln>
                  <a:noFill/>
                </a:ln>
                <a:solidFill>
                  <a:srgbClr val="00414F"/>
                </a:solidFill>
                <a:effectLst/>
                <a:uLnTx/>
                <a:uFillTx/>
                <a:latin typeface="Roboto Slab" pitchFamily="2" charset="0"/>
                <a:ea typeface="Roboto Slab" pitchFamily="2" charset="0"/>
                <a:cs typeface="Roboto" panose="02000000000000000000" pitchFamily="2" charset="0"/>
              </a:rPr>
              <a:t>The future is now, making changes, changing minds.</a:t>
            </a:r>
          </a:p>
          <a:p>
            <a:r>
              <a:rPr lang="en-US" sz="1600" b="1" dirty="0">
                <a:solidFill>
                  <a:srgbClr val="00414F"/>
                </a:solidFill>
                <a:latin typeface="Roboto Slab" pitchFamily="2" charset="0"/>
                <a:ea typeface="Roboto Slab" pitchFamily="2" charset="0"/>
                <a:cs typeface="Roboto" panose="02000000000000000000" pitchFamily="2" charset="0"/>
              </a:rPr>
              <a:t>(quotation taken from artwork created on the day)</a:t>
            </a:r>
            <a:endParaRPr lang="en-US" sz="16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483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B20FF5-898A-AC55-0F37-9AA7E1E1C820}"/>
              </a:ext>
            </a:extLst>
          </p:cNvPr>
          <p:cNvPicPr>
            <a:picLocks noChangeAspect="1"/>
          </p:cNvPicPr>
          <p:nvPr/>
        </p:nvPicPr>
        <p:blipFill>
          <a:blip r:embed="rId2"/>
          <a:srcRect/>
          <a:stretch/>
        </p:blipFill>
        <p:spPr>
          <a:xfrm>
            <a:off x="812289" y="5616568"/>
            <a:ext cx="2445262" cy="687729"/>
          </a:xfrm>
          <a:prstGeom prst="rect">
            <a:avLst/>
          </a:prstGeom>
        </p:spPr>
      </p:pic>
      <p:sp>
        <p:nvSpPr>
          <p:cNvPr id="3" name="TextBox 2">
            <a:extLst>
              <a:ext uri="{FF2B5EF4-FFF2-40B4-BE49-F238E27FC236}">
                <a16:creationId xmlns:a16="http://schemas.microsoft.com/office/drawing/2014/main" id="{13766C6E-461E-2ABF-A1EC-7EF2FC1D4738}"/>
              </a:ext>
            </a:extLst>
          </p:cNvPr>
          <p:cNvSpPr txBox="1"/>
          <p:nvPr/>
        </p:nvSpPr>
        <p:spPr>
          <a:xfrm>
            <a:off x="2933371" y="2261751"/>
            <a:ext cx="7178818" cy="584775"/>
          </a:xfrm>
          <a:prstGeom prst="rect">
            <a:avLst/>
          </a:prstGeom>
          <a:noFill/>
        </p:spPr>
        <p:txBody>
          <a:bodyPr wrap="square" rtlCol="0">
            <a:spAutoFit/>
          </a:bodyPr>
          <a:lstStyle/>
          <a:p>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Find out more about the Better TA for Londoners initiative at trustforlondon.org.uk/what-we-do/housing/temporary-accommodation/</a:t>
            </a:r>
          </a:p>
        </p:txBody>
      </p:sp>
      <p:sp>
        <p:nvSpPr>
          <p:cNvPr id="5" name="TextBox 4">
            <a:extLst>
              <a:ext uri="{FF2B5EF4-FFF2-40B4-BE49-F238E27FC236}">
                <a16:creationId xmlns:a16="http://schemas.microsoft.com/office/drawing/2014/main" id="{FA012D22-8378-0E44-4B8D-E73F9D40E6C7}"/>
              </a:ext>
            </a:extLst>
          </p:cNvPr>
          <p:cNvSpPr txBox="1"/>
          <p:nvPr/>
        </p:nvSpPr>
        <p:spPr>
          <a:xfrm>
            <a:off x="2933371" y="3888690"/>
            <a:ext cx="7178818" cy="830997"/>
          </a:xfrm>
          <a:prstGeom prst="rect">
            <a:avLst/>
          </a:prstGeom>
          <a:noFill/>
        </p:spPr>
        <p:txBody>
          <a:bodyPr wrap="square" rtlCol="0">
            <a:spAutoFit/>
          </a:bodyPr>
          <a:lstStyle/>
          <a:p>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For more information about the initiative’s current work, contact </a:t>
            </a:r>
          </a:p>
          <a:p>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Susie Dye </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hlinkClick r:id="rId3"/>
              </a:rPr>
              <a:t>susie@trustforlondon.org.uk</a:t>
            </a:r>
            <a:r>
              <a:rPr lang="en-US" sz="1600" b="1" dirty="0">
                <a:solidFill>
                  <a:schemeClr val="tx2"/>
                </a:solidFill>
                <a:latin typeface="Roboto" panose="02000000000000000000" pitchFamily="2" charset="0"/>
                <a:ea typeface="Roboto" panose="02000000000000000000" pitchFamily="2" charset="0"/>
                <a:cs typeface="Roboto" panose="02000000000000000000" pitchFamily="2" charset="0"/>
              </a:rPr>
              <a:t> </a:t>
            </a:r>
          </a:p>
          <a:p>
            <a:endParaRPr lang="en-US" sz="16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174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48001" y="1411675"/>
            <a:ext cx="4473705" cy="1325563"/>
          </a:xfrm>
        </p:spPr>
        <p:txBody>
          <a:bodyPr>
            <a:no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Contents</a:t>
            </a: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1248509"/>
            <a:ext cx="4405312" cy="3934410"/>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400" dirty="0">
                <a:solidFill>
                  <a:schemeClr val="tx2"/>
                </a:solidFill>
                <a:latin typeface="Roboto"/>
                <a:ea typeface="Roboto"/>
                <a:cs typeface="Roboto"/>
              </a:rPr>
              <a:t>About the Better Temporary Accommodation for Londoners initiative</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About the showcase</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 Better TA for Londoners funded partners</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Sessions held at the showcase</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 new research</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Partnership in action</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Theme: Harms</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Theme: Collaboration is key</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Theme: Including the voices of lived experience</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Calls to action</a:t>
            </a:r>
          </a:p>
          <a:p>
            <a:pPr marL="285750" indent="-285750">
              <a:lnSpc>
                <a:spcPct val="150000"/>
              </a:lnSpc>
              <a:buFont typeface="Arial" panose="020B0604020202020204" pitchFamily="34" charset="0"/>
              <a:buChar char="•"/>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Find out more</a:t>
            </a: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56259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48001" y="1411675"/>
            <a:ext cx="4473705" cy="1325563"/>
          </a:xfrm>
        </p:spPr>
        <p:txBody>
          <a:bodyPr>
            <a:noAutofit/>
          </a:bodyPr>
          <a:lstStyle/>
          <a:p>
            <a:r>
              <a:rPr lang="en-US" sz="4000" b="1" dirty="0">
                <a:latin typeface="Roboto"/>
                <a:ea typeface="Roboto"/>
                <a:cs typeface="Roboto"/>
              </a:rPr>
              <a:t>Better Temporary Accommodation for Londoners</a:t>
            </a: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1248509"/>
            <a:ext cx="4405312" cy="5550237"/>
          </a:xfrm>
          <a:prstGeom prst="rect">
            <a:avLst/>
          </a:prstGeom>
          <a:noFill/>
        </p:spPr>
        <p:txBody>
          <a:bodyPr wrap="square" lIns="91440" tIns="45720" rIns="91440" bIns="45720" rtlCol="0" anchor="t">
            <a:spAutoFit/>
          </a:bodyPr>
          <a:lstStyle/>
          <a:p>
            <a:pPr>
              <a:lnSpc>
                <a:spcPct val="150000"/>
              </a:lnSpc>
            </a:pPr>
            <a:r>
              <a:rPr lang="en-GB" sz="1400" dirty="0">
                <a:solidFill>
                  <a:schemeClr val="tx2"/>
                </a:solidFill>
                <a:latin typeface="Roboto"/>
                <a:ea typeface="Roboto"/>
                <a:cs typeface="Roboto"/>
              </a:rPr>
              <a:t>The Better Temporary Accommodation for Londoners initiative, funded by Trust for London and Oak Foundation, supports organisations to strengthen voice, connections and influence to improve people’s experience of temporary accommodation (TA). </a:t>
            </a: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dirty="0">
                <a:solidFill>
                  <a:schemeClr val="tx2"/>
                </a:solidFill>
                <a:latin typeface="Roboto"/>
                <a:ea typeface="Roboto"/>
                <a:cs typeface="Roboto"/>
              </a:rPr>
              <a:t>A year on from the start of the programme, the funded partners held a one-day in-person event attended by around 70 people working to improve TA in London.</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 September showcase celebrated the work of the Better TA for Londoners’ partners towards achieving the goal that stays in temporary accommodation should be as short, safe and healthy as possible.</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452744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48001" y="1411675"/>
            <a:ext cx="4473705" cy="1325563"/>
          </a:xfrm>
        </p:spPr>
        <p:txBody>
          <a:bodyPr>
            <a:noAutofit/>
          </a:bodyPr>
          <a:lstStyle/>
          <a:p>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About the </a:t>
            </a:r>
            <a:r>
              <a:rPr lang="en-US" sz="4000" b="1" dirty="0"/>
              <a:t>Showcase</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1248509"/>
            <a:ext cx="4405312" cy="4580741"/>
          </a:xfrm>
          <a:prstGeom prst="rect">
            <a:avLst/>
          </a:prstGeom>
          <a:noFill/>
        </p:spPr>
        <p:txBody>
          <a:bodyPr wrap="square" lIns="91440" tIns="45720" rIns="91440" bIns="45720" rtlCol="0" anchor="t">
            <a:spAutoFit/>
          </a:bodyPr>
          <a:lstStyle/>
          <a:p>
            <a:pPr>
              <a:lnSpc>
                <a:spcPct val="150000"/>
              </a:lnSpc>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The Better TA for Londoners funded partners shared their insights and achievements about the work they’ve been carrying out through the initiative.</a:t>
            </a:r>
          </a:p>
          <a:p>
            <a:pPr>
              <a:lnSpc>
                <a:spcPct val="150000"/>
              </a:lnSpc>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GB" sz="1400" dirty="0">
                <a:solidFill>
                  <a:schemeClr val="tx2"/>
                </a:solidFill>
                <a:latin typeface="Roboto"/>
                <a:ea typeface="Roboto"/>
                <a:cs typeface="Roboto"/>
              </a:rPr>
              <a:t>The day provided an opportunity to network with colleagues from communities and policymakers, both local to where they work, pan-London and nationally, united in wanting to see change.</a:t>
            </a:r>
          </a:p>
          <a:p>
            <a:pPr>
              <a:lnSpc>
                <a:spcPct val="150000"/>
              </a:lnSpc>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Over the course of a day that was designed for solidarity, partners shared research insights and explored the challenges, barriers and opportunities to work collaboratively to tackle crisis levels of temporary accommodation use.</a:t>
            </a: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327350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8374253-DDD6-C154-3ECA-BDE162B19587}"/>
              </a:ext>
            </a:extLst>
          </p:cNvPr>
          <p:cNvSpPr/>
          <p:nvPr/>
        </p:nvSpPr>
        <p:spPr>
          <a:xfrm>
            <a:off x="0" y="-9456"/>
            <a:ext cx="12192000" cy="686745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chemeClr val="accent2"/>
          </a:solidFill>
        </p:spPr>
        <p:txBody>
          <a:bodyPr wrap="square" lIns="0" tIns="0" rIns="0" bIns="0" rtlCol="0"/>
          <a:lstStyle/>
          <a:p>
            <a:endParaRPr/>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838200" y="458804"/>
            <a:ext cx="10515600" cy="1325563"/>
          </a:xfrm>
        </p:spPr>
        <p:txBody>
          <a:bodyPr>
            <a:noAutofit/>
          </a:bodyPr>
          <a:lstStyle/>
          <a:p>
            <a:r>
              <a:rPr lang="en-US" sz="7000" dirty="0">
                <a:solidFill>
                  <a:schemeClr val="tx2"/>
                </a:solidFill>
                <a:latin typeface="Roboto Slab" pitchFamily="2" charset="0"/>
                <a:ea typeface="Roboto Slab" pitchFamily="2" charset="0"/>
              </a:rPr>
              <a:t>Better TA partners</a:t>
            </a:r>
            <a:endParaRPr lang="en-US" sz="7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4" name="Picture 3" descr="Shape, icon&#10;&#10;Description automatically generated">
            <a:extLst>
              <a:ext uri="{FF2B5EF4-FFF2-40B4-BE49-F238E27FC236}">
                <a16:creationId xmlns:a16="http://schemas.microsoft.com/office/drawing/2014/main" id="{80091A8C-6AD2-F1E3-A87A-92A2CDEAD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96364" y="360142"/>
            <a:ext cx="523875" cy="523875"/>
          </a:xfrm>
          <a:prstGeom prst="rect">
            <a:avLst/>
          </a:prstGeom>
        </p:spPr>
      </p:pic>
      <p:pic>
        <p:nvPicPr>
          <p:cNvPr id="6" name="Picture 5">
            <a:extLst>
              <a:ext uri="{FF2B5EF4-FFF2-40B4-BE49-F238E27FC236}">
                <a16:creationId xmlns:a16="http://schemas.microsoft.com/office/drawing/2014/main" id="{AFC006F4-F312-6AD2-1D73-759144D2BFA6}"/>
              </a:ext>
            </a:extLst>
          </p:cNvPr>
          <p:cNvPicPr>
            <a:picLocks noChangeAspect="1"/>
          </p:cNvPicPr>
          <p:nvPr/>
        </p:nvPicPr>
        <p:blipFill>
          <a:blip r:embed="rId3"/>
          <a:stretch>
            <a:fillRect/>
          </a:stretch>
        </p:blipFill>
        <p:spPr>
          <a:xfrm>
            <a:off x="6070138" y="1941128"/>
            <a:ext cx="1731594" cy="1423950"/>
          </a:xfrm>
          <a:prstGeom prst="rect">
            <a:avLst/>
          </a:prstGeom>
        </p:spPr>
      </p:pic>
      <p:pic>
        <p:nvPicPr>
          <p:cNvPr id="36" name="Picture 35">
            <a:extLst>
              <a:ext uri="{FF2B5EF4-FFF2-40B4-BE49-F238E27FC236}">
                <a16:creationId xmlns:a16="http://schemas.microsoft.com/office/drawing/2014/main" id="{B468B7DF-5220-A3C5-B6FA-29AD3618EBAB}"/>
              </a:ext>
            </a:extLst>
          </p:cNvPr>
          <p:cNvPicPr>
            <a:picLocks noChangeAspect="1"/>
          </p:cNvPicPr>
          <p:nvPr/>
        </p:nvPicPr>
        <p:blipFill>
          <a:blip r:embed="rId4"/>
          <a:stretch>
            <a:fillRect/>
          </a:stretch>
        </p:blipFill>
        <p:spPr>
          <a:xfrm>
            <a:off x="3494456" y="5334402"/>
            <a:ext cx="2575682" cy="634851"/>
          </a:xfrm>
          <a:prstGeom prst="rect">
            <a:avLst/>
          </a:prstGeom>
        </p:spPr>
      </p:pic>
      <p:pic>
        <p:nvPicPr>
          <p:cNvPr id="40" name="Picture 39">
            <a:extLst>
              <a:ext uri="{FF2B5EF4-FFF2-40B4-BE49-F238E27FC236}">
                <a16:creationId xmlns:a16="http://schemas.microsoft.com/office/drawing/2014/main" id="{58DD1F46-73F5-4634-852B-B6C6606BC623}"/>
              </a:ext>
            </a:extLst>
          </p:cNvPr>
          <p:cNvPicPr>
            <a:picLocks noChangeAspect="1"/>
          </p:cNvPicPr>
          <p:nvPr/>
        </p:nvPicPr>
        <p:blipFill>
          <a:blip r:embed="rId5"/>
          <a:stretch>
            <a:fillRect/>
          </a:stretch>
        </p:blipFill>
        <p:spPr>
          <a:xfrm>
            <a:off x="3994705" y="2097390"/>
            <a:ext cx="1423950" cy="1423950"/>
          </a:xfrm>
          <a:prstGeom prst="rect">
            <a:avLst/>
          </a:prstGeom>
        </p:spPr>
      </p:pic>
      <p:pic>
        <p:nvPicPr>
          <p:cNvPr id="42" name="Picture 41">
            <a:extLst>
              <a:ext uri="{FF2B5EF4-FFF2-40B4-BE49-F238E27FC236}">
                <a16:creationId xmlns:a16="http://schemas.microsoft.com/office/drawing/2014/main" id="{14A54200-75BA-7423-0135-5741FCCBF213}"/>
              </a:ext>
            </a:extLst>
          </p:cNvPr>
          <p:cNvPicPr>
            <a:picLocks noChangeAspect="1"/>
          </p:cNvPicPr>
          <p:nvPr/>
        </p:nvPicPr>
        <p:blipFill>
          <a:blip r:embed="rId6"/>
          <a:stretch>
            <a:fillRect/>
          </a:stretch>
        </p:blipFill>
        <p:spPr>
          <a:xfrm>
            <a:off x="948077" y="5317455"/>
            <a:ext cx="1764686" cy="998591"/>
          </a:xfrm>
          <a:prstGeom prst="rect">
            <a:avLst/>
          </a:prstGeom>
        </p:spPr>
      </p:pic>
      <p:pic>
        <p:nvPicPr>
          <p:cNvPr id="46" name="Picture 45">
            <a:extLst>
              <a:ext uri="{FF2B5EF4-FFF2-40B4-BE49-F238E27FC236}">
                <a16:creationId xmlns:a16="http://schemas.microsoft.com/office/drawing/2014/main" id="{1F59A7BD-950E-64E4-B380-EAB8896C23CC}"/>
              </a:ext>
            </a:extLst>
          </p:cNvPr>
          <p:cNvPicPr>
            <a:picLocks noChangeAspect="1"/>
          </p:cNvPicPr>
          <p:nvPr/>
        </p:nvPicPr>
        <p:blipFill>
          <a:blip r:embed="rId7"/>
          <a:stretch>
            <a:fillRect/>
          </a:stretch>
        </p:blipFill>
        <p:spPr>
          <a:xfrm>
            <a:off x="891745" y="3486121"/>
            <a:ext cx="1283954" cy="1199298"/>
          </a:xfrm>
          <a:prstGeom prst="rect">
            <a:avLst/>
          </a:prstGeom>
        </p:spPr>
      </p:pic>
      <p:pic>
        <p:nvPicPr>
          <p:cNvPr id="48" name="Picture 47">
            <a:extLst>
              <a:ext uri="{FF2B5EF4-FFF2-40B4-BE49-F238E27FC236}">
                <a16:creationId xmlns:a16="http://schemas.microsoft.com/office/drawing/2014/main" id="{670E4AD5-7696-C8B7-39E9-F0FD72FC3926}"/>
              </a:ext>
            </a:extLst>
          </p:cNvPr>
          <p:cNvPicPr>
            <a:picLocks noChangeAspect="1"/>
          </p:cNvPicPr>
          <p:nvPr/>
        </p:nvPicPr>
        <p:blipFill>
          <a:blip r:embed="rId8"/>
          <a:stretch>
            <a:fillRect/>
          </a:stretch>
        </p:blipFill>
        <p:spPr>
          <a:xfrm>
            <a:off x="8171029" y="1942678"/>
            <a:ext cx="1422400" cy="1422400"/>
          </a:xfrm>
          <a:prstGeom prst="rect">
            <a:avLst/>
          </a:prstGeom>
        </p:spPr>
      </p:pic>
      <p:pic>
        <p:nvPicPr>
          <p:cNvPr id="50" name="Picture 49">
            <a:extLst>
              <a:ext uri="{FF2B5EF4-FFF2-40B4-BE49-F238E27FC236}">
                <a16:creationId xmlns:a16="http://schemas.microsoft.com/office/drawing/2014/main" id="{D92B452D-8226-5056-6679-8CEE132E835E}"/>
              </a:ext>
            </a:extLst>
          </p:cNvPr>
          <p:cNvPicPr>
            <a:picLocks noChangeAspect="1"/>
          </p:cNvPicPr>
          <p:nvPr/>
        </p:nvPicPr>
        <p:blipFill>
          <a:blip r:embed="rId9"/>
          <a:stretch>
            <a:fillRect/>
          </a:stretch>
        </p:blipFill>
        <p:spPr>
          <a:xfrm>
            <a:off x="6531953" y="3958555"/>
            <a:ext cx="1562100" cy="1295400"/>
          </a:xfrm>
          <a:prstGeom prst="rect">
            <a:avLst/>
          </a:prstGeom>
        </p:spPr>
      </p:pic>
      <p:pic>
        <p:nvPicPr>
          <p:cNvPr id="52" name="Picture 51">
            <a:extLst>
              <a:ext uri="{FF2B5EF4-FFF2-40B4-BE49-F238E27FC236}">
                <a16:creationId xmlns:a16="http://schemas.microsoft.com/office/drawing/2014/main" id="{B5A63710-590E-8EC6-B30E-FA95AF920072}"/>
              </a:ext>
            </a:extLst>
          </p:cNvPr>
          <p:cNvPicPr>
            <a:picLocks noChangeAspect="1"/>
          </p:cNvPicPr>
          <p:nvPr/>
        </p:nvPicPr>
        <p:blipFill>
          <a:blip r:embed="rId10"/>
          <a:stretch>
            <a:fillRect/>
          </a:stretch>
        </p:blipFill>
        <p:spPr>
          <a:xfrm>
            <a:off x="891745" y="2085069"/>
            <a:ext cx="2238068" cy="687162"/>
          </a:xfrm>
          <a:prstGeom prst="rect">
            <a:avLst/>
          </a:prstGeom>
        </p:spPr>
      </p:pic>
      <p:pic>
        <p:nvPicPr>
          <p:cNvPr id="54" name="Picture 53">
            <a:extLst>
              <a:ext uri="{FF2B5EF4-FFF2-40B4-BE49-F238E27FC236}">
                <a16:creationId xmlns:a16="http://schemas.microsoft.com/office/drawing/2014/main" id="{D9446F47-8D90-9AA0-F7B2-AA5580786154}"/>
              </a:ext>
            </a:extLst>
          </p:cNvPr>
          <p:cNvPicPr>
            <a:picLocks noChangeAspect="1"/>
          </p:cNvPicPr>
          <p:nvPr/>
        </p:nvPicPr>
        <p:blipFill>
          <a:blip r:embed="rId11"/>
          <a:stretch>
            <a:fillRect/>
          </a:stretch>
        </p:blipFill>
        <p:spPr>
          <a:xfrm>
            <a:off x="10158547" y="1694402"/>
            <a:ext cx="1511115" cy="1199298"/>
          </a:xfrm>
          <a:prstGeom prst="rect">
            <a:avLst/>
          </a:prstGeom>
        </p:spPr>
      </p:pic>
      <p:pic>
        <p:nvPicPr>
          <p:cNvPr id="56" name="Picture 55">
            <a:extLst>
              <a:ext uri="{FF2B5EF4-FFF2-40B4-BE49-F238E27FC236}">
                <a16:creationId xmlns:a16="http://schemas.microsoft.com/office/drawing/2014/main" id="{6908747B-7256-9D13-9F95-E91556FE6FEE}"/>
              </a:ext>
            </a:extLst>
          </p:cNvPr>
          <p:cNvPicPr>
            <a:picLocks noChangeAspect="1"/>
          </p:cNvPicPr>
          <p:nvPr/>
        </p:nvPicPr>
        <p:blipFill>
          <a:blip r:embed="rId12"/>
          <a:stretch>
            <a:fillRect/>
          </a:stretch>
        </p:blipFill>
        <p:spPr>
          <a:xfrm>
            <a:off x="3349817" y="4050413"/>
            <a:ext cx="2452469" cy="880984"/>
          </a:xfrm>
          <a:prstGeom prst="rect">
            <a:avLst/>
          </a:prstGeom>
        </p:spPr>
      </p:pic>
      <p:pic>
        <p:nvPicPr>
          <p:cNvPr id="58" name="Picture 57">
            <a:extLst>
              <a:ext uri="{FF2B5EF4-FFF2-40B4-BE49-F238E27FC236}">
                <a16:creationId xmlns:a16="http://schemas.microsoft.com/office/drawing/2014/main" id="{9C3103B0-E41E-65EE-98A3-3258C2FF2339}"/>
              </a:ext>
            </a:extLst>
          </p:cNvPr>
          <p:cNvPicPr>
            <a:picLocks noChangeAspect="1"/>
          </p:cNvPicPr>
          <p:nvPr/>
        </p:nvPicPr>
        <p:blipFill>
          <a:blip r:embed="rId13"/>
          <a:stretch>
            <a:fillRect/>
          </a:stretch>
        </p:blipFill>
        <p:spPr>
          <a:xfrm>
            <a:off x="10139136" y="3486121"/>
            <a:ext cx="1562100" cy="1377600"/>
          </a:xfrm>
          <a:prstGeom prst="rect">
            <a:avLst/>
          </a:prstGeom>
        </p:spPr>
      </p:pic>
      <p:pic>
        <p:nvPicPr>
          <p:cNvPr id="60" name="Graphic 59">
            <a:extLst>
              <a:ext uri="{FF2B5EF4-FFF2-40B4-BE49-F238E27FC236}">
                <a16:creationId xmlns:a16="http://schemas.microsoft.com/office/drawing/2014/main" id="{37F47113-4EA4-0B58-F805-9CD9DED1EC1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11713" y="4837096"/>
            <a:ext cx="1333500" cy="1562100"/>
          </a:xfrm>
          <a:prstGeom prst="rect">
            <a:avLst/>
          </a:prstGeom>
        </p:spPr>
      </p:pic>
    </p:spTree>
    <p:extLst>
      <p:ext uri="{BB962C8B-B14F-4D97-AF65-F5344CB8AC3E}">
        <p14:creationId xmlns:p14="http://schemas.microsoft.com/office/powerpoint/2010/main" val="24010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48001" y="1411675"/>
            <a:ext cx="4473705" cy="1325563"/>
          </a:xfrm>
        </p:spPr>
        <p:txBody>
          <a:bodyPr>
            <a:noAutofit/>
          </a:bodyPr>
          <a:lstStyle/>
          <a:p>
            <a:r>
              <a:rPr lang="en-US" sz="4000" b="1" dirty="0"/>
              <a:t>Sessions held</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534581" y="1623698"/>
            <a:ext cx="4405312" cy="4026743"/>
          </a:xfrm>
          <a:prstGeom prst="rect">
            <a:avLst/>
          </a:prstGeom>
          <a:noFill/>
        </p:spPr>
        <p:txBody>
          <a:bodyPr wrap="square" lIns="91440" tIns="45720" rIns="91440" bIns="45720" rtlCol="0" anchor="t">
            <a:spAutoFit/>
          </a:bodyPr>
          <a:lstStyle/>
          <a:p>
            <a:pPr marL="0" indent="0">
              <a:lnSpc>
                <a:spcPct val="150000"/>
              </a:lnSpc>
              <a:buNone/>
            </a:pPr>
            <a:r>
              <a:rPr lang="en-GB" sz="1600" b="1" dirty="0">
                <a:solidFill>
                  <a:schemeClr val="tx2"/>
                </a:solidFill>
                <a:latin typeface="Roboto" panose="02000000000000000000" pitchFamily="2" charset="0"/>
                <a:ea typeface="Roboto" panose="02000000000000000000" pitchFamily="2" charset="0"/>
                <a:cs typeface="Roboto" panose="02000000000000000000" pitchFamily="2" charset="0"/>
              </a:rPr>
              <a:t>Research findings - what it’s like to be in TA: </a:t>
            </a:r>
          </a:p>
          <a:p>
            <a:pPr marL="0" indent="0">
              <a:lnSpc>
                <a:spcPct val="150000"/>
              </a:lnSpc>
              <a:buNone/>
            </a:pP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Groundswell</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Positive East</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 </a:t>
            </a: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London Gypsies and Travellers (LGT) </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and </a:t>
            </a: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Central Hill Estate Residents Association (CHERA) </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all shared the results of new community-led </a:t>
            </a: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research</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 which was funded through the programme.</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600" b="1" dirty="0">
                <a:solidFill>
                  <a:schemeClr val="tx2"/>
                </a:solidFill>
                <a:latin typeface="Roboto" panose="02000000000000000000" pitchFamily="2" charset="0"/>
                <a:ea typeface="Roboto" panose="02000000000000000000" pitchFamily="2" charset="0"/>
                <a:cs typeface="Roboto" panose="02000000000000000000" pitchFamily="2" charset="0"/>
              </a:rPr>
              <a:t>Partnership insights:</a:t>
            </a:r>
          </a:p>
          <a:p>
            <a:pPr marL="0" indent="0">
              <a:lnSpc>
                <a:spcPct val="150000"/>
              </a:lnSpc>
              <a:buNone/>
            </a:pPr>
            <a:r>
              <a:rPr lang="en-GB" sz="1400" b="1" dirty="0" err="1">
                <a:solidFill>
                  <a:schemeClr val="tx2"/>
                </a:solidFill>
                <a:latin typeface="Roboto"/>
                <a:ea typeface="Roboto"/>
                <a:cs typeface="Roboto"/>
              </a:rPr>
              <a:t>Justlife</a:t>
            </a:r>
            <a:r>
              <a:rPr lang="en-GB" sz="1400" dirty="0">
                <a:solidFill>
                  <a:schemeClr val="tx2"/>
                </a:solidFill>
                <a:latin typeface="Roboto"/>
                <a:ea typeface="Roboto"/>
                <a:cs typeface="Roboto"/>
              </a:rPr>
              <a:t> and </a:t>
            </a:r>
            <a:r>
              <a:rPr lang="en-GB" sz="1400" b="1" dirty="0">
                <a:solidFill>
                  <a:schemeClr val="tx2"/>
                </a:solidFill>
                <a:latin typeface="Roboto"/>
                <a:ea typeface="Roboto"/>
                <a:cs typeface="Roboto"/>
              </a:rPr>
              <a:t>Z2K</a:t>
            </a:r>
            <a:r>
              <a:rPr lang="en-GB" sz="1400" dirty="0">
                <a:solidFill>
                  <a:schemeClr val="tx2"/>
                </a:solidFill>
                <a:latin typeface="Roboto"/>
                <a:ea typeface="Roboto"/>
                <a:cs typeface="Roboto"/>
              </a:rPr>
              <a:t> provided insights into work with council colleagues in Westminster; and </a:t>
            </a:r>
            <a:r>
              <a:rPr lang="en-GB" sz="1400" b="1" dirty="0">
                <a:solidFill>
                  <a:schemeClr val="tx2"/>
                </a:solidFill>
                <a:latin typeface="Roboto"/>
                <a:ea typeface="Roboto"/>
                <a:cs typeface="Roboto"/>
              </a:rPr>
              <a:t>The Magpie Project </a:t>
            </a:r>
            <a:r>
              <a:rPr lang="en-GB" sz="1400" dirty="0">
                <a:solidFill>
                  <a:schemeClr val="tx2"/>
                </a:solidFill>
                <a:latin typeface="Roboto"/>
                <a:ea typeface="Roboto"/>
                <a:cs typeface="Roboto"/>
              </a:rPr>
              <a:t>discussed their work with Newham Public Health.</a:t>
            </a: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2038452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577982" y="801071"/>
            <a:ext cx="4473705" cy="1325563"/>
          </a:xfrm>
        </p:spPr>
        <p:txBody>
          <a:bodyPr>
            <a:noAutofit/>
          </a:bodyPr>
          <a:lstStyle/>
          <a:p>
            <a:r>
              <a:rPr lang="en-US" sz="4000" b="1" dirty="0"/>
              <a:t>Sessions held</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956636"/>
            <a:ext cx="4405312" cy="5226495"/>
          </a:xfrm>
          <a:prstGeom prst="rect">
            <a:avLst/>
          </a:prstGeom>
          <a:noFill/>
        </p:spPr>
        <p:txBody>
          <a:bodyPr wrap="square" lIns="91440" tIns="45720" rIns="91440" bIns="45720" rtlCol="0" anchor="t">
            <a:spAutoFit/>
          </a:bodyPr>
          <a:lstStyle/>
          <a:p>
            <a:pPr marL="0" indent="0">
              <a:lnSpc>
                <a:spcPct val="150000"/>
              </a:lnSpc>
              <a:buNone/>
            </a:pP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South West London Law Centres </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gave advance sight of a new self-assessment standards tool linked to regulations for people to use when they go into TA.</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latin typeface="Roboto"/>
                <a:ea typeface="Roboto"/>
                <a:cs typeface="Roboto"/>
              </a:rPr>
              <a:t>Shelter </a:t>
            </a:r>
            <a:r>
              <a:rPr lang="en-GB" sz="1400" dirty="0">
                <a:solidFill>
                  <a:schemeClr val="tx2"/>
                </a:solidFill>
                <a:latin typeface="Roboto"/>
                <a:ea typeface="Roboto"/>
                <a:cs typeface="Roboto"/>
              </a:rPr>
              <a:t>joined the partners to follow up on their recent report, Still Living in Limbo (March 2023) delving further into the TA experiences of, and impact on, young people.</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Creating Ground, LGT and CHERA </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 showed powerful films they had made about the experience and insights of ‘temporary’ living.</a:t>
            </a:r>
          </a:p>
          <a:p>
            <a:pPr marL="0" indent="0">
              <a:lnSpc>
                <a:spcPct val="150000"/>
              </a:lnSpc>
              <a:buNone/>
            </a:pPr>
            <a:endParaRPr lang="en-GB" sz="1400" dirty="0">
              <a:solidFill>
                <a:schemeClr val="tx2"/>
              </a:solidFill>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latin typeface="Roboto" panose="02000000000000000000" pitchFamily="2" charset="0"/>
                <a:ea typeface="Roboto" panose="02000000000000000000" pitchFamily="2" charset="0"/>
                <a:cs typeface="Roboto" panose="02000000000000000000" pitchFamily="2" charset="0"/>
              </a:rPr>
              <a:t>The Magpie Project, Positive East, Creating Ground and GOSAD </a:t>
            </a:r>
            <a:r>
              <a:rPr lang="en-GB" sz="1400" dirty="0">
                <a:solidFill>
                  <a:schemeClr val="tx2"/>
                </a:solidFill>
                <a:latin typeface="Roboto" panose="02000000000000000000" pitchFamily="2" charset="0"/>
                <a:ea typeface="Roboto" panose="02000000000000000000" pitchFamily="2" charset="0"/>
                <a:cs typeface="Roboto" panose="02000000000000000000" pitchFamily="2" charset="0"/>
              </a:rPr>
              <a:t>contributed to a vibrant exhibition space of posters and artwork.</a:t>
            </a:r>
            <a:endParaRPr lang="en-GB" sz="14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2117284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643877" y="1528094"/>
            <a:ext cx="4473705" cy="1325563"/>
          </a:xfrm>
        </p:spPr>
        <p:txBody>
          <a:bodyPr>
            <a:noAutofit/>
          </a:bodyPr>
          <a:lstStyle/>
          <a:p>
            <a:r>
              <a:rPr lang="en-US" sz="4000" b="1" dirty="0"/>
              <a:t>The new research</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331036"/>
            <a:ext cx="4405312" cy="6195927"/>
          </a:xfrm>
          <a:prstGeom prst="rect">
            <a:avLst/>
          </a:prstGeom>
          <a:noFill/>
        </p:spPr>
        <p:txBody>
          <a:bodyPr wrap="square" lIns="91440" tIns="45720" rIns="91440" bIns="45720" rtlCol="0" anchor="t">
            <a:spAutoFit/>
          </a:bodyPr>
          <a:lstStyle/>
          <a:p>
            <a:pPr marL="0" indent="0">
              <a:lnSpc>
                <a:spcPct val="150000"/>
              </a:lnSpc>
              <a:buNone/>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All of the research is community-led and brings nuance and insight into the lived experience and longer term impact of stays in TA. </a:t>
            </a:r>
          </a:p>
          <a:p>
            <a:pPr marL="0" indent="0">
              <a:lnSpc>
                <a:spcPct val="150000"/>
              </a:lnSpc>
              <a:buNone/>
            </a:pP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effectLst/>
                <a:latin typeface="Roboto"/>
                <a:ea typeface="Roboto"/>
                <a:cs typeface="Roboto"/>
              </a:rPr>
              <a:t>Groundswell </a:t>
            </a:r>
            <a:r>
              <a:rPr lang="en-GB" sz="1400" dirty="0">
                <a:solidFill>
                  <a:schemeClr val="tx2"/>
                </a:solidFill>
                <a:effectLst/>
                <a:latin typeface="Roboto"/>
                <a:ea typeface="Roboto"/>
                <a:cs typeface="Roboto"/>
              </a:rPr>
              <a:t>launched their co-created research into people’s experiences of TA, health and homelessness</a:t>
            </a:r>
            <a:r>
              <a:rPr lang="en-GB" sz="1400" dirty="0">
                <a:solidFill>
                  <a:schemeClr val="tx2"/>
                </a:solidFill>
                <a:latin typeface="Roboto"/>
                <a:ea typeface="Roboto"/>
                <a:cs typeface="Roboto"/>
              </a:rPr>
              <a:t>.</a:t>
            </a: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endParaRPr lang="en-GB" sz="1400" b="1"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effectLst/>
                <a:latin typeface="Roboto"/>
                <a:ea typeface="Roboto"/>
                <a:cs typeface="Roboto"/>
              </a:rPr>
              <a:t>London Gypsies and Travellers </a:t>
            </a:r>
            <a:r>
              <a:rPr lang="en-GB" sz="1400" dirty="0">
                <a:solidFill>
                  <a:schemeClr val="tx2"/>
                </a:solidFill>
                <a:effectLst/>
                <a:latin typeface="Roboto"/>
                <a:ea typeface="Roboto"/>
                <a:cs typeface="Roboto"/>
              </a:rPr>
              <a:t>reported on their year-long project working with young people in Hackney</a:t>
            </a:r>
            <a:r>
              <a:rPr lang="en-GB" sz="1400" dirty="0">
                <a:solidFill>
                  <a:schemeClr val="tx2"/>
                </a:solidFill>
                <a:latin typeface="Roboto"/>
                <a:ea typeface="Roboto"/>
                <a:cs typeface="Roboto"/>
              </a:rPr>
              <a:t>.</a:t>
            </a:r>
            <a:endParaRPr lang="en-GB" sz="1400" dirty="0">
              <a:solidFill>
                <a:schemeClr val="tx2"/>
              </a:solidFill>
              <a:effectLst/>
              <a:latin typeface="Roboto"/>
              <a:ea typeface="Roboto"/>
              <a:cs typeface="Roboto"/>
            </a:endParaRPr>
          </a:p>
          <a:p>
            <a:pPr marL="0" indent="0">
              <a:lnSpc>
                <a:spcPct val="150000"/>
              </a:lnSpc>
              <a:buNone/>
            </a:pPr>
            <a:endParaRPr lang="en-GB" sz="1400" b="1"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GB" sz="1400" b="1" dirty="0">
                <a:solidFill>
                  <a:schemeClr val="tx2"/>
                </a:solidFill>
                <a:effectLst/>
                <a:latin typeface="Roboto"/>
                <a:ea typeface="Roboto"/>
                <a:cs typeface="Roboto"/>
              </a:rPr>
              <a:t>Positive East</a:t>
            </a:r>
            <a:r>
              <a:rPr lang="en-GB" sz="1400" dirty="0">
                <a:solidFill>
                  <a:schemeClr val="tx2"/>
                </a:solidFill>
                <a:effectLst/>
                <a:latin typeface="Roboto"/>
                <a:ea typeface="Roboto"/>
                <a:cs typeface="Roboto"/>
              </a:rPr>
              <a:t>’s project explored the specific needs and experiences of people living with HIV in TA</a:t>
            </a:r>
            <a:r>
              <a:rPr lang="en-GB" sz="1400" dirty="0">
                <a:solidFill>
                  <a:schemeClr val="tx2"/>
                </a:solidFill>
                <a:latin typeface="Roboto"/>
                <a:ea typeface="Roboto"/>
                <a:cs typeface="Roboto"/>
              </a:rPr>
              <a:t>. </a:t>
            </a: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endParaRPr lang="en-GB" sz="1400" b="1"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b="1" dirty="0">
                <a:solidFill>
                  <a:schemeClr val="tx2"/>
                </a:solidFill>
                <a:effectLst/>
                <a:latin typeface="Roboto" panose="02000000000000000000" pitchFamily="2" charset="0"/>
                <a:ea typeface="Roboto" panose="02000000000000000000" pitchFamily="2" charset="0"/>
                <a:cs typeface="Roboto" panose="02000000000000000000" pitchFamily="2" charset="0"/>
              </a:rPr>
              <a:t>Central Hill Estate Residents Association</a:t>
            </a: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 (CHERA) gave some interim findings from their work on an estate facing demolition where all residents are living temporarily and some are placed as TA residents. </a:t>
            </a: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spTree>
    <p:extLst>
      <p:ext uri="{BB962C8B-B14F-4D97-AF65-F5344CB8AC3E}">
        <p14:creationId xmlns:p14="http://schemas.microsoft.com/office/powerpoint/2010/main" val="71058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4">
            <a:extLst>
              <a:ext uri="{FF2B5EF4-FFF2-40B4-BE49-F238E27FC236}">
                <a16:creationId xmlns:a16="http://schemas.microsoft.com/office/drawing/2014/main" id="{6D24B077-27FC-2944-A368-DBD9B3E17BAB}"/>
              </a:ext>
            </a:extLst>
          </p:cNvPr>
          <p:cNvSpPr/>
          <p:nvPr/>
        </p:nvSpPr>
        <p:spPr>
          <a:xfrm>
            <a:off x="5117582" y="1"/>
            <a:ext cx="7074418" cy="6858000"/>
          </a:xfrm>
          <a:custGeom>
            <a:avLst/>
            <a:gdLst/>
            <a:ahLst/>
            <a:cxnLst/>
            <a:rect l="l" t="t" r="r" b="b"/>
            <a:pathLst>
              <a:path w="11665585" h="11308715">
                <a:moveTo>
                  <a:pt x="11664974" y="0"/>
                </a:moveTo>
                <a:lnTo>
                  <a:pt x="1046386" y="0"/>
                </a:lnTo>
                <a:lnTo>
                  <a:pt x="1011113" y="91691"/>
                </a:lnTo>
                <a:lnTo>
                  <a:pt x="976404" y="183660"/>
                </a:lnTo>
                <a:lnTo>
                  <a:pt x="942263" y="275906"/>
                </a:lnTo>
                <a:lnTo>
                  <a:pt x="908690" y="368426"/>
                </a:lnTo>
                <a:lnTo>
                  <a:pt x="875689" y="461217"/>
                </a:lnTo>
                <a:lnTo>
                  <a:pt x="843261" y="554279"/>
                </a:lnTo>
                <a:lnTo>
                  <a:pt x="811409" y="647608"/>
                </a:lnTo>
                <a:lnTo>
                  <a:pt x="780134" y="741204"/>
                </a:lnTo>
                <a:lnTo>
                  <a:pt x="749440" y="835062"/>
                </a:lnTo>
                <a:lnTo>
                  <a:pt x="719327" y="929182"/>
                </a:lnTo>
                <a:lnTo>
                  <a:pt x="689798" y="1023562"/>
                </a:lnTo>
                <a:lnTo>
                  <a:pt x="660856" y="1118199"/>
                </a:lnTo>
                <a:lnTo>
                  <a:pt x="632502" y="1213091"/>
                </a:lnTo>
                <a:lnTo>
                  <a:pt x="604739" y="1308236"/>
                </a:lnTo>
                <a:lnTo>
                  <a:pt x="577569" y="1403632"/>
                </a:lnTo>
                <a:lnTo>
                  <a:pt x="550993" y="1499278"/>
                </a:lnTo>
                <a:lnTo>
                  <a:pt x="525014" y="1595169"/>
                </a:lnTo>
                <a:lnTo>
                  <a:pt x="499635" y="1691306"/>
                </a:lnTo>
                <a:lnTo>
                  <a:pt x="474856" y="1787685"/>
                </a:lnTo>
                <a:lnTo>
                  <a:pt x="450682" y="1884305"/>
                </a:lnTo>
                <a:lnTo>
                  <a:pt x="427112" y="1981163"/>
                </a:lnTo>
                <a:lnTo>
                  <a:pt x="404151" y="2078257"/>
                </a:lnTo>
                <a:lnTo>
                  <a:pt x="381799" y="2175586"/>
                </a:lnTo>
                <a:lnTo>
                  <a:pt x="360059" y="2273147"/>
                </a:lnTo>
                <a:lnTo>
                  <a:pt x="338934" y="2370938"/>
                </a:lnTo>
                <a:lnTo>
                  <a:pt x="318425" y="2468956"/>
                </a:lnTo>
                <a:lnTo>
                  <a:pt x="298534" y="2567201"/>
                </a:lnTo>
                <a:lnTo>
                  <a:pt x="279263" y="2665669"/>
                </a:lnTo>
                <a:lnTo>
                  <a:pt x="260616" y="2764359"/>
                </a:lnTo>
                <a:lnTo>
                  <a:pt x="242593" y="2863268"/>
                </a:lnTo>
                <a:lnTo>
                  <a:pt x="225197" y="2962395"/>
                </a:lnTo>
                <a:lnTo>
                  <a:pt x="208431" y="3061737"/>
                </a:lnTo>
                <a:lnTo>
                  <a:pt x="192295" y="3161292"/>
                </a:lnTo>
                <a:lnTo>
                  <a:pt x="176793" y="3261058"/>
                </a:lnTo>
                <a:lnTo>
                  <a:pt x="161927" y="3361034"/>
                </a:lnTo>
                <a:lnTo>
                  <a:pt x="147698" y="3461216"/>
                </a:lnTo>
                <a:lnTo>
                  <a:pt x="134110" y="3561603"/>
                </a:lnTo>
                <a:lnTo>
                  <a:pt x="121163" y="3662193"/>
                </a:lnTo>
                <a:lnTo>
                  <a:pt x="108860" y="3762984"/>
                </a:lnTo>
                <a:lnTo>
                  <a:pt x="97204" y="3863973"/>
                </a:lnTo>
                <a:lnTo>
                  <a:pt x="86196" y="3965158"/>
                </a:lnTo>
                <a:lnTo>
                  <a:pt x="75838" y="4066538"/>
                </a:lnTo>
                <a:lnTo>
                  <a:pt x="66133" y="4168110"/>
                </a:lnTo>
                <a:lnTo>
                  <a:pt x="57083" y="4269872"/>
                </a:lnTo>
                <a:lnTo>
                  <a:pt x="48690" y="4371822"/>
                </a:lnTo>
                <a:lnTo>
                  <a:pt x="40957" y="4473958"/>
                </a:lnTo>
                <a:lnTo>
                  <a:pt x="33884" y="4576278"/>
                </a:lnTo>
                <a:lnTo>
                  <a:pt x="27475" y="4678780"/>
                </a:lnTo>
                <a:lnTo>
                  <a:pt x="21731" y="4781461"/>
                </a:lnTo>
                <a:lnTo>
                  <a:pt x="16655" y="4884320"/>
                </a:lnTo>
                <a:lnTo>
                  <a:pt x="12249" y="4987355"/>
                </a:lnTo>
                <a:lnTo>
                  <a:pt x="8515" y="5090562"/>
                </a:lnTo>
                <a:lnTo>
                  <a:pt x="5455" y="5193941"/>
                </a:lnTo>
                <a:lnTo>
                  <a:pt x="3072" y="5297489"/>
                </a:lnTo>
                <a:lnTo>
                  <a:pt x="1366" y="5401204"/>
                </a:lnTo>
                <a:lnTo>
                  <a:pt x="342" y="5505084"/>
                </a:lnTo>
                <a:lnTo>
                  <a:pt x="0" y="5609127"/>
                </a:lnTo>
                <a:lnTo>
                  <a:pt x="341" y="5713135"/>
                </a:lnTo>
                <a:lnTo>
                  <a:pt x="1365" y="5816981"/>
                </a:lnTo>
                <a:lnTo>
                  <a:pt x="3069" y="5920662"/>
                </a:lnTo>
                <a:lnTo>
                  <a:pt x="5450" y="6024177"/>
                </a:lnTo>
                <a:lnTo>
                  <a:pt x="8507" y="6127524"/>
                </a:lnTo>
                <a:lnTo>
                  <a:pt x="12238" y="6230701"/>
                </a:lnTo>
                <a:lnTo>
                  <a:pt x="16639" y="6333705"/>
                </a:lnTo>
                <a:lnTo>
                  <a:pt x="21711" y="6436534"/>
                </a:lnTo>
                <a:lnTo>
                  <a:pt x="27449" y="6539186"/>
                </a:lnTo>
                <a:lnTo>
                  <a:pt x="33852" y="6641660"/>
                </a:lnTo>
                <a:lnTo>
                  <a:pt x="40918" y="6743952"/>
                </a:lnTo>
                <a:lnTo>
                  <a:pt x="48645" y="6846062"/>
                </a:lnTo>
                <a:lnTo>
                  <a:pt x="57030" y="6947986"/>
                </a:lnTo>
                <a:lnTo>
                  <a:pt x="66072" y="7049722"/>
                </a:lnTo>
                <a:lnTo>
                  <a:pt x="75769" y="7151269"/>
                </a:lnTo>
                <a:lnTo>
                  <a:pt x="86117" y="7252625"/>
                </a:lnTo>
                <a:lnTo>
                  <a:pt x="97116" y="7353787"/>
                </a:lnTo>
                <a:lnTo>
                  <a:pt x="108762" y="7454753"/>
                </a:lnTo>
                <a:lnTo>
                  <a:pt x="121054" y="7555521"/>
                </a:lnTo>
                <a:lnTo>
                  <a:pt x="133990" y="7656089"/>
                </a:lnTo>
                <a:lnTo>
                  <a:pt x="147568" y="7756455"/>
                </a:lnTo>
                <a:lnTo>
                  <a:pt x="161785" y="7856617"/>
                </a:lnTo>
                <a:lnTo>
                  <a:pt x="176639" y="7956572"/>
                </a:lnTo>
                <a:lnTo>
                  <a:pt x="192129" y="8056318"/>
                </a:lnTo>
                <a:lnTo>
                  <a:pt x="208251" y="8155855"/>
                </a:lnTo>
                <a:lnTo>
                  <a:pt x="225004" y="8255178"/>
                </a:lnTo>
                <a:lnTo>
                  <a:pt x="242387" y="8354286"/>
                </a:lnTo>
                <a:lnTo>
                  <a:pt x="260396" y="8453178"/>
                </a:lnTo>
                <a:lnTo>
                  <a:pt x="279029" y="8551850"/>
                </a:lnTo>
                <a:lnTo>
                  <a:pt x="298285" y="8650302"/>
                </a:lnTo>
                <a:lnTo>
                  <a:pt x="318161" y="8748530"/>
                </a:lnTo>
                <a:lnTo>
                  <a:pt x="338655" y="8846532"/>
                </a:lnTo>
                <a:lnTo>
                  <a:pt x="359765" y="8944307"/>
                </a:lnTo>
                <a:lnTo>
                  <a:pt x="381489" y="9041853"/>
                </a:lnTo>
                <a:lnTo>
                  <a:pt x="403825" y="9139166"/>
                </a:lnTo>
                <a:lnTo>
                  <a:pt x="426771" y="9236246"/>
                </a:lnTo>
                <a:lnTo>
                  <a:pt x="450324" y="9333090"/>
                </a:lnTo>
                <a:lnTo>
                  <a:pt x="474482" y="9429696"/>
                </a:lnTo>
                <a:lnTo>
                  <a:pt x="499243" y="9526061"/>
                </a:lnTo>
                <a:lnTo>
                  <a:pt x="524606" y="9622184"/>
                </a:lnTo>
                <a:lnTo>
                  <a:pt x="550568" y="9718063"/>
                </a:lnTo>
                <a:lnTo>
                  <a:pt x="577126" y="9813695"/>
                </a:lnTo>
                <a:lnTo>
                  <a:pt x="604279" y="9909079"/>
                </a:lnTo>
                <a:lnTo>
                  <a:pt x="632025" y="10004211"/>
                </a:lnTo>
                <a:lnTo>
                  <a:pt x="660361" y="10099091"/>
                </a:lnTo>
                <a:lnTo>
                  <a:pt x="689286" y="10193716"/>
                </a:lnTo>
                <a:lnTo>
                  <a:pt x="718797" y="10288084"/>
                </a:lnTo>
                <a:lnTo>
                  <a:pt x="748892" y="10382193"/>
                </a:lnTo>
                <a:lnTo>
                  <a:pt x="779568" y="10476040"/>
                </a:lnTo>
                <a:lnTo>
                  <a:pt x="810825" y="10569623"/>
                </a:lnTo>
                <a:lnTo>
                  <a:pt x="842659" y="10662942"/>
                </a:lnTo>
                <a:lnTo>
                  <a:pt x="875069" y="10755992"/>
                </a:lnTo>
                <a:lnTo>
                  <a:pt x="908052" y="10848773"/>
                </a:lnTo>
                <a:lnTo>
                  <a:pt x="941607" y="10941282"/>
                </a:lnTo>
                <a:lnTo>
                  <a:pt x="975731" y="11033517"/>
                </a:lnTo>
                <a:lnTo>
                  <a:pt x="1010421" y="11125475"/>
                </a:lnTo>
                <a:lnTo>
                  <a:pt x="1045677" y="11217156"/>
                </a:lnTo>
                <a:lnTo>
                  <a:pt x="1081495" y="11308556"/>
                </a:lnTo>
                <a:lnTo>
                  <a:pt x="11664974" y="11308556"/>
                </a:lnTo>
                <a:lnTo>
                  <a:pt x="11664974" y="0"/>
                </a:lnTo>
                <a:close/>
              </a:path>
            </a:pathLst>
          </a:custGeom>
          <a:solidFill>
            <a:schemeClr val="accent2"/>
          </a:solidFill>
        </p:spPr>
        <p:txBody>
          <a:bodyPr wrap="square" lIns="0" tIns="0" rIns="0" bIns="0" rtlCol="0"/>
          <a:lstStyle/>
          <a:p>
            <a:endParaRPr dirty="0"/>
          </a:p>
        </p:txBody>
      </p:sp>
      <p:sp>
        <p:nvSpPr>
          <p:cNvPr id="2" name="Title 1">
            <a:extLst>
              <a:ext uri="{FF2B5EF4-FFF2-40B4-BE49-F238E27FC236}">
                <a16:creationId xmlns:a16="http://schemas.microsoft.com/office/drawing/2014/main" id="{389EB2FF-5A56-167A-A3A6-DC6A7771FDBE}"/>
              </a:ext>
            </a:extLst>
          </p:cNvPr>
          <p:cNvSpPr>
            <a:spLocks noGrp="1"/>
          </p:cNvSpPr>
          <p:nvPr>
            <p:ph type="title"/>
          </p:nvPr>
        </p:nvSpPr>
        <p:spPr>
          <a:xfrm>
            <a:off x="643877" y="539133"/>
            <a:ext cx="4473705" cy="1325563"/>
          </a:xfrm>
        </p:spPr>
        <p:txBody>
          <a:bodyPr>
            <a:noAutofit/>
          </a:bodyPr>
          <a:lstStyle/>
          <a:p>
            <a:r>
              <a:rPr lang="en-US" sz="4000" b="1" dirty="0"/>
              <a:t>Partnership in action</a:t>
            </a:r>
            <a:endParaRPr lang="en-US" sz="4000" b="1"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86557DE0-DC44-0B4C-F3FE-86D351C950A0}"/>
              </a:ext>
            </a:extLst>
          </p:cNvPr>
          <p:cNvSpPr txBox="1"/>
          <p:nvPr/>
        </p:nvSpPr>
        <p:spPr>
          <a:xfrm>
            <a:off x="6452135" y="420977"/>
            <a:ext cx="4405312" cy="6195927"/>
          </a:xfrm>
          <a:prstGeom prst="rect">
            <a:avLst/>
          </a:prstGeom>
          <a:noFill/>
        </p:spPr>
        <p:txBody>
          <a:bodyPr wrap="square" lIns="91440" tIns="45720" rIns="91440" bIns="45720" rtlCol="0" anchor="t">
            <a:spAutoFit/>
          </a:bodyPr>
          <a:lstStyle/>
          <a:p>
            <a:pPr marL="0" indent="0">
              <a:lnSpc>
                <a:spcPct val="150000"/>
              </a:lnSpc>
              <a:buNone/>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﻿Z2K and </a:t>
            </a:r>
            <a:r>
              <a:rPr lang="en-GB" sz="1400" dirty="0" err="1">
                <a:solidFill>
                  <a:schemeClr val="tx2"/>
                </a:solidFill>
                <a:effectLst/>
                <a:latin typeface="Roboto" panose="02000000000000000000" pitchFamily="2" charset="0"/>
                <a:ea typeface="Roboto" panose="02000000000000000000" pitchFamily="2" charset="0"/>
                <a:cs typeface="Roboto" panose="02000000000000000000" pitchFamily="2" charset="0"/>
              </a:rPr>
              <a:t>Justlife</a:t>
            </a: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 talked about their work in Westminster, joined by a council housing colleague, to dig deeper into what it takes for local authorities and the voluntary/community sector to be able to work more closely.</a:t>
            </a:r>
          </a:p>
          <a:p>
            <a:pPr marL="0" indent="0">
              <a:lnSpc>
                <a:spcPct val="150000"/>
              </a:lnSpc>
              <a:buNone/>
            </a:pP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marL="0" indent="0">
              <a:lnSpc>
                <a:spcPct val="150000"/>
              </a:lnSpc>
              <a:buNone/>
            </a:pPr>
            <a:r>
              <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rPr>
              <a:t>The session was facilitated by Gill Taylor and Rebecca Towers who have been commissioned by Trust for London to conduct research on local authorities’ policies and practices in relation to TA and who’s report will be available soon.</a:t>
            </a:r>
          </a:p>
          <a:p>
            <a:pPr marL="0" indent="0">
              <a:lnSpc>
                <a:spcPct val="150000"/>
              </a:lnSpc>
              <a:buNone/>
            </a:pP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GB" sz="1400" dirty="0">
                <a:solidFill>
                  <a:schemeClr val="tx2"/>
                </a:solidFill>
                <a:latin typeface="Roboto"/>
                <a:ea typeface="Roboto"/>
                <a:cs typeface="Roboto"/>
              </a:rPr>
              <a:t>The Magpie Project</a:t>
            </a:r>
            <a:r>
              <a:rPr lang="en-GB" sz="1400" dirty="0">
                <a:solidFill>
                  <a:schemeClr val="tx2"/>
                </a:solidFill>
                <a:effectLst/>
                <a:latin typeface="Roboto"/>
                <a:ea typeface="Roboto"/>
                <a:cs typeface="Roboto"/>
              </a:rPr>
              <a:t> presented with a public health colleague from Newham describing </a:t>
            </a:r>
            <a:r>
              <a:rPr lang="en-GB" sz="1400" dirty="0">
                <a:solidFill>
                  <a:schemeClr val="tx2"/>
                </a:solidFill>
                <a:latin typeface="Roboto"/>
                <a:ea typeface="Roboto"/>
                <a:cs typeface="Roboto"/>
              </a:rPr>
              <a:t>how the</a:t>
            </a:r>
            <a:r>
              <a:rPr lang="en-GB" sz="1400" dirty="0">
                <a:solidFill>
                  <a:schemeClr val="tx2"/>
                </a:solidFill>
                <a:effectLst/>
                <a:latin typeface="Roboto"/>
                <a:ea typeface="Roboto"/>
                <a:cs typeface="Roboto"/>
              </a:rPr>
              <a:t> alarm had been raised about issues faced by people living in emergency and Home Office Contingency Hotels; and how public health were both open to hearing and active in developing solutions.  </a:t>
            </a:r>
          </a:p>
          <a:p>
            <a:pPr marL="0" indent="0">
              <a:lnSpc>
                <a:spcPct val="150000"/>
              </a:lnSpc>
              <a:buNone/>
            </a:pPr>
            <a:endParaRPr lang="en-GB" sz="1400" dirty="0">
              <a:solidFill>
                <a:schemeClr val="tx2"/>
              </a:solidFill>
              <a:effectLst/>
              <a:latin typeface="Roboto" panose="02000000000000000000" pitchFamily="2" charset="0"/>
              <a:ea typeface="Roboto" panose="02000000000000000000" pitchFamily="2" charset="0"/>
              <a:cs typeface="Roboto" panose="02000000000000000000" pitchFamily="2" charset="0"/>
            </a:endParaRPr>
          </a:p>
        </p:txBody>
      </p:sp>
      <p:pic>
        <p:nvPicPr>
          <p:cNvPr id="5" name="Picture 4">
            <a:extLst>
              <a:ext uri="{FF2B5EF4-FFF2-40B4-BE49-F238E27FC236}">
                <a16:creationId xmlns:a16="http://schemas.microsoft.com/office/drawing/2014/main" id="{4C706727-DEF3-3B8A-D71E-132898ACE1FA}"/>
              </a:ext>
            </a:extLst>
          </p:cNvPr>
          <p:cNvPicPr>
            <a:picLocks noChangeAspect="1"/>
          </p:cNvPicPr>
          <p:nvPr/>
        </p:nvPicPr>
        <p:blipFill>
          <a:blip r:embed="rId2"/>
          <a:srcRect/>
          <a:stretch/>
        </p:blipFill>
        <p:spPr>
          <a:xfrm>
            <a:off x="11241938" y="277195"/>
            <a:ext cx="523876" cy="523876"/>
          </a:xfrm>
          <a:prstGeom prst="rect">
            <a:avLst/>
          </a:prstGeom>
        </p:spPr>
      </p:pic>
      <p:pic>
        <p:nvPicPr>
          <p:cNvPr id="6" name="Picture 5">
            <a:extLst>
              <a:ext uri="{FF2B5EF4-FFF2-40B4-BE49-F238E27FC236}">
                <a16:creationId xmlns:a16="http://schemas.microsoft.com/office/drawing/2014/main" id="{1FF51AB5-CFF2-E96E-B083-80F9D6F59B4D}"/>
              </a:ext>
            </a:extLst>
          </p:cNvPr>
          <p:cNvPicPr>
            <a:picLocks noChangeAspect="1"/>
          </p:cNvPicPr>
          <p:nvPr/>
        </p:nvPicPr>
        <p:blipFill>
          <a:blip r:embed="rId3"/>
          <a:stretch>
            <a:fillRect/>
          </a:stretch>
        </p:blipFill>
        <p:spPr>
          <a:xfrm>
            <a:off x="643877" y="2323474"/>
            <a:ext cx="3646358" cy="2430905"/>
          </a:xfrm>
          <a:prstGeom prst="rect">
            <a:avLst/>
          </a:prstGeom>
        </p:spPr>
      </p:pic>
    </p:spTree>
    <p:extLst>
      <p:ext uri="{BB962C8B-B14F-4D97-AF65-F5344CB8AC3E}">
        <p14:creationId xmlns:p14="http://schemas.microsoft.com/office/powerpoint/2010/main" val="259761410"/>
      </p:ext>
    </p:extLst>
  </p:cSld>
  <p:clrMapOvr>
    <a:masterClrMapping/>
  </p:clrMapOvr>
</p:sld>
</file>

<file path=ppt/theme/theme1.xml><?xml version="1.0" encoding="utf-8"?>
<a:theme xmlns:a="http://schemas.openxmlformats.org/drawingml/2006/main" name="Office Theme">
  <a:themeElements>
    <a:clrScheme name="TfL brand colours">
      <a:dk1>
        <a:srgbClr val="000000"/>
      </a:dk1>
      <a:lt1>
        <a:srgbClr val="FFFFFF"/>
      </a:lt1>
      <a:dk2>
        <a:srgbClr val="00414F"/>
      </a:dk2>
      <a:lt2>
        <a:srgbClr val="F3F1EA"/>
      </a:lt2>
      <a:accent1>
        <a:srgbClr val="442463"/>
      </a:accent1>
      <a:accent2>
        <a:srgbClr val="F7BE00"/>
      </a:accent2>
      <a:accent3>
        <a:srgbClr val="E53C51"/>
      </a:accent3>
      <a:accent4>
        <a:srgbClr val="00798B"/>
      </a:accent4>
      <a:accent5>
        <a:srgbClr val="D99EC7"/>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err="1">
            <a:solidFill>
              <a:schemeClr val="tx2"/>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83fb3c-14e2-48bf-82b0-88a5d93a320d">
      <Terms xmlns="http://schemas.microsoft.com/office/infopath/2007/PartnerControls"/>
    </lcf76f155ced4ddcb4097134ff3c332f>
    <TaxCatchAll xmlns="2f8205ee-474a-4e26-a6e7-cd0d2ad98e74" xsi:nil="true"/>
    <_dlc_DocId xmlns="2f8205ee-474a-4e26-a6e7-cd0d2ad98e74">ZEPT5Q343HQ3-1263815089-41442</_dlc_DocId>
    <_dlc_DocIdUrl xmlns="2f8205ee-474a-4e26-a6e7-cd0d2ad98e74">
      <Url>https://trustforlondon.sharepoint.com/sites/Communications/_layouts/15/DocIdRedir.aspx?ID=ZEPT5Q343HQ3-1263815089-41442</Url>
      <Description>ZEPT5Q343HQ3-1263815089-41442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848159FB1F8E4AA469F79DC1FA624A" ma:contentTypeVersion="17" ma:contentTypeDescription="Create a new document." ma:contentTypeScope="" ma:versionID="fe46e1f51d8afd16045aed7607598bac">
  <xsd:schema xmlns:xsd="http://www.w3.org/2001/XMLSchema" xmlns:xs="http://www.w3.org/2001/XMLSchema" xmlns:p="http://schemas.microsoft.com/office/2006/metadata/properties" xmlns:ns2="2f8205ee-474a-4e26-a6e7-cd0d2ad98e74" xmlns:ns3="6683fb3c-14e2-48bf-82b0-88a5d93a320d" targetNamespace="http://schemas.microsoft.com/office/2006/metadata/properties" ma:root="true" ma:fieldsID="7b4c7e0b19699b7301dfd0f9f7324201" ns2:_="" ns3:_="">
    <xsd:import namespace="2f8205ee-474a-4e26-a6e7-cd0d2ad98e74"/>
    <xsd:import namespace="6683fb3c-14e2-48bf-82b0-88a5d93a32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2:SharedWithUsers" minOccurs="0"/>
                <xsd:element ref="ns2:SharedWithDetail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8205ee-474a-4e26-a6e7-cd0d2ad98e7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8b97225-39da-4748-a982-36b624b99ef4}" ma:internalName="TaxCatchAll" ma:showField="CatchAllData" ma:web="2f8205ee-474a-4e26-a6e7-cd0d2ad98e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683fb3c-14e2-48bf-82b0-88a5d93a32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b55f417-c5d3-4a47-b0e9-bf44e66547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898F2C-A4F7-4AFD-9613-4EBC53354C3C}">
  <ds:schemaRefs>
    <ds:schemaRef ds:uri="http://purl.org/dc/terms/"/>
    <ds:schemaRef ds:uri="2f8205ee-474a-4e26-a6e7-cd0d2ad98e74"/>
    <ds:schemaRef ds:uri="http://schemas.microsoft.com/office/infopath/2007/PartnerControls"/>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6683fb3c-14e2-48bf-82b0-88a5d93a320d"/>
    <ds:schemaRef ds:uri="http://purl.org/dc/dcmitype/"/>
  </ds:schemaRefs>
</ds:datastoreItem>
</file>

<file path=customXml/itemProps2.xml><?xml version="1.0" encoding="utf-8"?>
<ds:datastoreItem xmlns:ds="http://schemas.openxmlformats.org/officeDocument/2006/customXml" ds:itemID="{91C82722-F6F6-4670-AA1B-EC86E61D2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8205ee-474a-4e26-a6e7-cd0d2ad98e74"/>
    <ds:schemaRef ds:uri="6683fb3c-14e2-48bf-82b0-88a5d93a32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641BC-FEF7-4710-8E03-A92FC39F1019}">
  <ds:schemaRefs>
    <ds:schemaRef ds:uri="http://schemas.microsoft.com/sharepoint/events"/>
  </ds:schemaRefs>
</ds:datastoreItem>
</file>

<file path=customXml/itemProps4.xml><?xml version="1.0" encoding="utf-8"?>
<ds:datastoreItem xmlns:ds="http://schemas.openxmlformats.org/officeDocument/2006/customXml" ds:itemID="{32B93B62-A922-4711-A4E2-520E7EBA7F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TotalTime>
  <Words>1540</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Roboto</vt:lpstr>
      <vt:lpstr>Roboto Slab</vt:lpstr>
      <vt:lpstr>Symbol</vt:lpstr>
      <vt:lpstr>Office Theme</vt:lpstr>
      <vt:lpstr>Better Temporary Accommodation for Londoners</vt:lpstr>
      <vt:lpstr>Contents</vt:lpstr>
      <vt:lpstr>Better Temporary Accommodation for Londoners</vt:lpstr>
      <vt:lpstr>About the Showcase</vt:lpstr>
      <vt:lpstr>Better TA partners</vt:lpstr>
      <vt:lpstr>Sessions held</vt:lpstr>
      <vt:lpstr>Sessions held</vt:lpstr>
      <vt:lpstr>The new research</vt:lpstr>
      <vt:lpstr>Partnership in action</vt:lpstr>
      <vt:lpstr>Theme: Harms</vt:lpstr>
      <vt:lpstr>Theme: Collaboration is key </vt:lpstr>
      <vt:lpstr>Theme: Including the voices of lived experience</vt:lpstr>
      <vt:lpstr>Calls to action (these are direct quotes from people who took part in the day’s presentations and discussions)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Jamie Firby</dc:creator>
  <cp:lastModifiedBy>Mary Carter</cp:lastModifiedBy>
  <cp:revision>65</cp:revision>
  <dcterms:created xsi:type="dcterms:W3CDTF">2023-09-29T09:14:24Z</dcterms:created>
  <dcterms:modified xsi:type="dcterms:W3CDTF">2023-12-05T11:03:44Z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0x0101001D848159FB1F8E4AA469F79DC1FA624A</vt:lpwstr>
  </property>
  <property fmtid="{D5CDD505-2E9C-101B-9397-08002B2CF9AE}" pid="3" name="_dlc_DocIdItemGuid">
    <vt:lpwstr>33e5f1cc-20b8-45f9-b8a7-f5e365971d42</vt:lpwstr>
  </property>
  <property fmtid="{D5CDD505-2E9C-101B-9397-08002B2CF9AE}" pid="4" name="MediaServiceImageTags">
    <vt:lpwstr/>
  </property>
</Properties>
</file>