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3" r:id="rId3"/>
    <p:sldId id="287" r:id="rId4"/>
    <p:sldId id="294" r:id="rId5"/>
    <p:sldId id="290" r:id="rId6"/>
    <p:sldId id="292" r:id="rId7"/>
    <p:sldId id="258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ary Carter" initials="MC" lastIdx="1" clrIdx="1">
    <p:extLst>
      <p:ext uri="{19B8F6BF-5375-455C-9EA6-DF929625EA0E}">
        <p15:presenceInfo xmlns:p15="http://schemas.microsoft.com/office/powerpoint/2012/main" userId="8DJ8xJTaQyopPMCUYSIAj6KiQFd+AYDo39DW6oucQuI=" providerId="None"/>
      </p:ext>
    </p:extLst>
  </p:cmAuthor>
  <p:cmAuthor id="3" name="Leila Baker" initials="LB" lastIdx="2" clrIdx="2">
    <p:extLst>
      <p:ext uri="{19B8F6BF-5375-455C-9EA6-DF929625EA0E}">
        <p15:presenceInfo xmlns:p15="http://schemas.microsoft.com/office/powerpoint/2012/main" userId="526b76737b0b24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5B"/>
    <a:srgbClr val="62A4DF"/>
    <a:srgbClr val="3B636D"/>
    <a:srgbClr val="68187D"/>
    <a:srgbClr val="BA512D"/>
    <a:srgbClr val="E2B323"/>
    <a:srgbClr val="293C86"/>
    <a:srgbClr val="03D1C1"/>
    <a:srgbClr val="8AC8B7"/>
    <a:srgbClr val="18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8E658-BDC9-E04E-B4F4-C071EF92E10B}" v="2" dt="2021-11-19T10:45:01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92618" autoAdjust="0"/>
  </p:normalViewPr>
  <p:slideViewPr>
    <p:cSldViewPr snapToGrid="0" snapToObjects="1">
      <p:cViewPr varScale="1">
        <p:scale>
          <a:sx n="105" d="100"/>
          <a:sy n="105" d="100"/>
        </p:scale>
        <p:origin x="9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C1E2D-471C-E94D-B3A9-B94220A4D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13C69-4998-8748-9364-021B9D1FA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9AF8-AF83-3249-A982-287D445AFFC6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816A4-7533-8941-A467-EAFAB4B3BD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2CBEE-1B18-D440-A5B2-028743C5A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016A-7685-A44E-818E-6237BF890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6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E971-0D64-CE42-B908-CDD68722FA1F}" type="datetimeFigureOut">
              <a:rPr lang="en-US" smtClean="0"/>
              <a:pPr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986F-7D5D-F54F-A016-110DC2189A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9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1.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3986F-7D5D-F54F-A016-110DC2189A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31B-9A67-5F43-BBF8-3B65DA8A4B9A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EE4C-F1D1-7442-8209-6772F08CB8DF}" type="datetime1">
              <a:rPr lang="en-GB" smtClean="0"/>
              <a:pPr/>
              <a:t>23/11/2021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427F-C26E-0945-BE6F-2C96B3D6D0E8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EF94-E776-5441-87C2-3488682A856C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6946-C5D1-3B4C-B8D0-93AA4BF60595}" type="datetime1">
              <a:rPr lang="en-GB" smtClean="0"/>
              <a:pPr/>
              <a:t>23/11/2021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88A3-15FD-0246-9D1C-5FDC183505C2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6E47-2723-1A4B-A6E6-DBDDD3F97C72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DA4D-BDC4-244B-B6DF-3153349CAFE3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3819-3409-1040-B8CF-51C88E7CCF9F}" type="datetime1">
              <a:rPr lang="en-GB" smtClean="0"/>
              <a:pPr/>
              <a:t>23/11/2021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522A-8F89-BA41-92D4-1958796A8D0B}" type="datetime1">
              <a:rPr lang="en-GB" smtClean="0"/>
              <a:pPr/>
              <a:t>23/11/2021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86CA-456C-4640-8D12-B95072742312}" type="datetime1">
              <a:rPr lang="en-GB" smtClean="0"/>
              <a:pPr/>
              <a:t>23/11/2021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C00F-3DF6-4F40-B043-6005A59F2FFC}" type="datetime1">
              <a:rPr lang="en-GB" smtClean="0"/>
              <a:pPr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9041-29C9-4149-AA96-DD8E1D7F8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HPan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C5A0E-8639-2541-8EC3-9B17FA967170}"/>
              </a:ext>
            </a:extLst>
          </p:cNvPr>
          <p:cNvSpPr/>
          <p:nvPr/>
        </p:nvSpPr>
        <p:spPr>
          <a:xfrm>
            <a:off x="-1" y="4278591"/>
            <a:ext cx="12192000" cy="259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8BE7FD-7AC5-814F-8780-0538BA8E350E}"/>
              </a:ext>
            </a:extLst>
          </p:cNvPr>
          <p:cNvSpPr/>
          <p:nvPr/>
        </p:nvSpPr>
        <p:spPr>
          <a:xfrm>
            <a:off x="0" y="4273"/>
            <a:ext cx="12192000" cy="44763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5AB536-52FF-D041-A9BF-8C25D9B6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0672"/>
            <a:ext cx="9144000" cy="1961129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>
                <a:solidFill>
                  <a:srgbClr val="0D2F5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br>
              <a:rPr lang="en-US" dirty="0">
                <a:solidFill>
                  <a:srgbClr val="0D2F5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5300" b="1" dirty="0">
                <a:solidFill>
                  <a:srgbClr val="0D2F5B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Professor </a:t>
            </a:r>
            <a:r>
              <a:rPr lang="en-US" sz="53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Loretta Lees, Chair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5780EB-7C34-1D43-9DCB-754A17654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17" y="5000243"/>
            <a:ext cx="10676965" cy="156128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D2F5B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Homes for Londoners Board, Tuesday 14 December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848C85-D79B-EB45-8EBD-3982A2C139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13" y="1304489"/>
            <a:ext cx="3929974" cy="24359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44E025-973F-F143-A2CE-BF0E5F93E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44" y="400049"/>
            <a:ext cx="2615342" cy="1208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21B74-E52F-624E-BFF6-1E0C74247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7" y="581498"/>
            <a:ext cx="2997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956-77CF-DB41-BA41-79C629E8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Housing Panel: our diverse membership</a:t>
            </a:r>
            <a:endParaRPr lang="en-US" sz="3600" b="1" dirty="0">
              <a:solidFill>
                <a:srgbClr val="0D2F5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C56C5-8077-8A47-8519-0CDDD2F7BFC6}"/>
              </a:ext>
            </a:extLst>
          </p:cNvPr>
          <p:cNvSpPr/>
          <p:nvPr/>
        </p:nvSpPr>
        <p:spPr>
          <a:xfrm>
            <a:off x="0" y="1563756"/>
            <a:ext cx="540000" cy="5294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624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52CAE-8D8E-1B4D-9EE6-0CED146BB656}"/>
              </a:ext>
            </a:extLst>
          </p:cNvPr>
          <p:cNvSpPr/>
          <p:nvPr/>
        </p:nvSpPr>
        <p:spPr>
          <a:xfrm>
            <a:off x="0" y="-1"/>
            <a:ext cx="540000" cy="477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624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6A960-6F7A-8D4B-A507-1EC3D79D9FD3}"/>
              </a:ext>
            </a:extLst>
          </p:cNvPr>
          <p:cNvSpPr txBox="1"/>
          <p:nvPr/>
        </p:nvSpPr>
        <p:spPr>
          <a:xfrm>
            <a:off x="-2487930" y="6170616"/>
            <a:ext cx="10831830" cy="489534"/>
          </a:xfrm>
          <a:prstGeom prst="rect">
            <a:avLst/>
          </a:prstGeom>
          <a:noFill/>
        </p:spPr>
        <p:txBody>
          <a:bodyPr wrap="square" lIns="90000" tIns="90000" bIns="90000" rtlCol="0">
            <a:spAutoFit/>
          </a:bodyPr>
          <a:lstStyle/>
          <a:p>
            <a:pPr algn="ctr"/>
            <a:r>
              <a:rPr lang="en-US" sz="2000" dirty="0">
                <a:solidFill>
                  <a:srgbClr val="0D2F5B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at: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https://bit.ly/LHPanel</a:t>
            </a:r>
            <a:endParaRPr lang="en-U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F936924-31D2-9F47-A960-3D183BD7D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45" y="1395009"/>
            <a:ext cx="8527870" cy="4775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6A7553-D930-C844-A332-F6FBC928A3A3}"/>
              </a:ext>
            </a:extLst>
          </p:cNvPr>
          <p:cNvSpPr txBox="1"/>
          <p:nvPr/>
        </p:nvSpPr>
        <p:spPr>
          <a:xfrm>
            <a:off x="8077980" y="6177079"/>
            <a:ext cx="3802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*One person with lived experience of disability attends in a personal capacity as a guest of the Panel</a:t>
            </a:r>
            <a:endParaRPr lang="en-US" sz="11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48F-5FAC-2D40-873D-BA7EE259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Housing Panel’s three principles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1D5010-1B12-F148-A7DE-829347ADE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4" y="2377526"/>
            <a:ext cx="10515600" cy="25721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2640FF-49F4-B64A-A346-F2752939D10A}"/>
              </a:ext>
            </a:extLst>
          </p:cNvPr>
          <p:cNvSpPr/>
          <p:nvPr/>
        </p:nvSpPr>
        <p:spPr>
          <a:xfrm>
            <a:off x="0" y="1338470"/>
            <a:ext cx="540000" cy="551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C794C-0753-F140-A29D-E81EDE9C558A}"/>
              </a:ext>
            </a:extLst>
          </p:cNvPr>
          <p:cNvSpPr/>
          <p:nvPr/>
        </p:nvSpPr>
        <p:spPr>
          <a:xfrm>
            <a:off x="0" y="-1"/>
            <a:ext cx="54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8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48F-5FAC-2D40-873D-BA7EE259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9861"/>
          </a:xfrm>
        </p:spPr>
        <p:txBody>
          <a:bodyPr/>
          <a:lstStyle/>
          <a:p>
            <a:r>
              <a:rPr lang="en-US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Housing Panel Priorities </a:t>
            </a:r>
            <a:r>
              <a:rPr lang="en-US" b="1" i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 with the Mayor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640FF-49F4-B64A-A346-F2752939D10A}"/>
              </a:ext>
            </a:extLst>
          </p:cNvPr>
          <p:cNvSpPr/>
          <p:nvPr/>
        </p:nvSpPr>
        <p:spPr>
          <a:xfrm>
            <a:off x="0" y="1934816"/>
            <a:ext cx="540000" cy="4923183"/>
          </a:xfrm>
          <a:prstGeom prst="rect">
            <a:avLst/>
          </a:prstGeom>
          <a:solidFill>
            <a:srgbClr val="E2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C794C-0753-F140-A29D-E81EDE9C558A}"/>
              </a:ext>
            </a:extLst>
          </p:cNvPr>
          <p:cNvSpPr/>
          <p:nvPr/>
        </p:nvSpPr>
        <p:spPr>
          <a:xfrm>
            <a:off x="0" y="-1"/>
            <a:ext cx="540000" cy="720000"/>
          </a:xfrm>
          <a:prstGeom prst="rect">
            <a:avLst/>
          </a:prstGeom>
          <a:solidFill>
            <a:srgbClr val="E2B3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3585"/>
            <a:ext cx="10515600" cy="3613377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#1. Massively increase social housing supply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#2. Support all Londoners to be heard and thrive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#3. Take action on temporary accommodation</a:t>
            </a:r>
          </a:p>
          <a:p>
            <a:endParaRPr lang="en-GB" dirty="0"/>
          </a:p>
        </p:txBody>
      </p:sp>
      <p:pic>
        <p:nvPicPr>
          <p:cNvPr id="10" name="Picture 9" descr="London Housing Panel logo fin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9" y="5232763"/>
            <a:ext cx="2167890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956-77CF-DB41-BA41-79C629E8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8026" cy="132556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#1: </a:t>
            </a:r>
            <a:r>
              <a:rPr lang="en-GB" sz="43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Massively increase social housing supply</a:t>
            </a:r>
            <a:br>
              <a:rPr lang="en-GB" dirty="0"/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AD26-DBE6-F045-8953-67073BAA6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79998"/>
            <a:ext cx="4979894" cy="45098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indicators: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re-introduction of self-financing and the Mayor's Building Council Homes for Londoners programme which have enabled councils to ramp up supply again.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3,150 new council home starts recorded in 2020/21 by the GLA, only slightly lower than the 3,300 starts recorded in 2019/20, and the second highest figure since the 1982/83 peak.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early days and the LHP is here to do some creative thinking on this.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C56C5-8077-8A47-8519-0CDDD2F7BFC6}"/>
              </a:ext>
            </a:extLst>
          </p:cNvPr>
          <p:cNvSpPr/>
          <p:nvPr/>
        </p:nvSpPr>
        <p:spPr>
          <a:xfrm>
            <a:off x="0" y="1060174"/>
            <a:ext cx="540000" cy="5797826"/>
          </a:xfrm>
          <a:prstGeom prst="rect">
            <a:avLst/>
          </a:prstGeom>
          <a:solidFill>
            <a:srgbClr val="03D1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624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52CAE-8D8E-1B4D-9EE6-0CED146BB656}"/>
              </a:ext>
            </a:extLst>
          </p:cNvPr>
          <p:cNvSpPr/>
          <p:nvPr/>
        </p:nvSpPr>
        <p:spPr>
          <a:xfrm>
            <a:off x="0" y="-1"/>
            <a:ext cx="540000" cy="490331"/>
          </a:xfrm>
          <a:prstGeom prst="rect">
            <a:avLst/>
          </a:prstGeom>
          <a:solidFill>
            <a:srgbClr val="03D1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624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6FF05-0635-DA46-9FBE-1D55A71CB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94" y="1927255"/>
            <a:ext cx="5717584" cy="4063664"/>
          </a:xfrm>
          <a:prstGeom prst="rect">
            <a:avLst/>
          </a:prstGeom>
          <a:ln w="15875">
            <a:solidFill>
              <a:srgbClr val="0D2F5B"/>
            </a:solidFill>
          </a:ln>
        </p:spPr>
      </p:pic>
    </p:spTree>
    <p:extLst>
      <p:ext uri="{BB962C8B-B14F-4D97-AF65-F5344CB8AC3E}">
        <p14:creationId xmlns:p14="http://schemas.microsoft.com/office/powerpoint/2010/main" val="381719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48F-5FAC-2D40-873D-BA7EE259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1279" cy="16432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#2: </a:t>
            </a:r>
            <a:r>
              <a:rPr lang="en-GB" sz="36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all Londoners to be heard and thrive</a:t>
            </a:r>
            <a:br>
              <a:rPr lang="en-GB" dirty="0"/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640FF-49F4-B64A-A346-F2752939D10A}"/>
              </a:ext>
            </a:extLst>
          </p:cNvPr>
          <p:cNvSpPr/>
          <p:nvPr/>
        </p:nvSpPr>
        <p:spPr>
          <a:xfrm>
            <a:off x="0" y="1152939"/>
            <a:ext cx="540000" cy="5705061"/>
          </a:xfrm>
          <a:prstGeom prst="rect">
            <a:avLst/>
          </a:prstGeom>
          <a:solidFill>
            <a:srgbClr val="BA51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C794C-0753-F140-A29D-E81EDE9C558A}"/>
              </a:ext>
            </a:extLst>
          </p:cNvPr>
          <p:cNvSpPr/>
          <p:nvPr/>
        </p:nvSpPr>
        <p:spPr>
          <a:xfrm>
            <a:off x="0" y="-1"/>
            <a:ext cx="540000" cy="583097"/>
          </a:xfrm>
          <a:prstGeom prst="rect">
            <a:avLst/>
          </a:prstGeom>
          <a:solidFill>
            <a:srgbClr val="BA51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000"/>
            <a:ext cx="10515600" cy="47189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on </a:t>
            </a:r>
            <a:r>
              <a:rPr lang="en-GB" sz="24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embedding relationships with communities for the long term and ways of working that are inclusive of the people who need to be included. </a:t>
            </a:r>
            <a:b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Equality, Diversity and Inclusion (EDI) Action Plans are now part of the implementation of the Affordable Homes Programme: monitoring progress and informing future development. </a:t>
            </a:r>
            <a:b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and more meaningful Equalities Impact Assessment (</a:t>
            </a:r>
            <a:r>
              <a:rPr lang="en-GB" sz="2400" dirty="0" err="1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EqIA</a:t>
            </a:r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statements are now required in housing delivery reports to Homes for Londoners, as a way to improve the way equalities are addressed at every stage of decision-making about housing delivery.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93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339D10-4365-5340-9848-F9C9C6A5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#3: Temporary Accommodation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9F4210-394E-2042-A6F2-8F1990D7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65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tx2"/>
              </a:buClr>
              <a:buSzPct val="120000"/>
              <a:defRPr/>
            </a:pPr>
            <a: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 &gt;60,000 homeless households in TA (incl. 84,310 children). Households in B&amp;Bs increased by 17% 2020-21.</a:t>
            </a:r>
            <a:b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SzPct val="120000"/>
              <a:defRPr/>
            </a:pPr>
            <a: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 roundtable and new three-way collaboration with the LHDG was instigated by the LHP and is now in place.</a:t>
            </a:r>
            <a:b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SzPct val="120000"/>
              <a:defRPr/>
            </a:pPr>
            <a: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London Councils</a:t>
            </a:r>
          </a:p>
          <a:p>
            <a:pPr>
              <a:buClr>
                <a:schemeClr val="tx2"/>
              </a:buClr>
              <a:buSzPct val="120000"/>
              <a:defRPr/>
            </a:pPr>
            <a:endParaRPr lang="en-GB" altLang="x-non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254868"/>
            <a:ext cx="10515600" cy="4922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254868"/>
            <a:ext cx="540000" cy="5603132"/>
          </a:xfrm>
          <a:prstGeom prst="rect">
            <a:avLst/>
          </a:prstGeom>
          <a:solidFill>
            <a:srgbClr val="6818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2325"/>
            <a:ext cx="540000" cy="705600"/>
          </a:xfrm>
          <a:prstGeom prst="rect">
            <a:avLst/>
          </a:prstGeom>
          <a:solidFill>
            <a:srgbClr val="6818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8187D"/>
              </a:solidFill>
            </a:endParaRP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073320B-281B-864A-AEC1-2C762325EE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4" y="1655312"/>
            <a:ext cx="5357191" cy="31344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4903802"/>
            <a:ext cx="5556000" cy="37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 roundtable identified five strands of work: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1CBAB-B099-F64F-AF10-A7A734B194FB}"/>
              </a:ext>
            </a:extLst>
          </p:cNvPr>
          <p:cNvSpPr txBox="1"/>
          <p:nvPr/>
        </p:nvSpPr>
        <p:spPr>
          <a:xfrm>
            <a:off x="6096000" y="5350556"/>
            <a:ext cx="275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C4D80-DB76-8F45-956B-C27C519EA481}"/>
              </a:ext>
            </a:extLst>
          </p:cNvPr>
          <p:cNvSpPr txBox="1"/>
          <p:nvPr/>
        </p:nvSpPr>
        <p:spPr>
          <a:xfrm>
            <a:off x="8375374" y="5369580"/>
            <a:ext cx="327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best use of stock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30016"/>
            <a:ext cx="540000" cy="5227983"/>
          </a:xfrm>
          <a:prstGeom prst="rect">
            <a:avLst/>
          </a:prstGeom>
          <a:solidFill>
            <a:srgbClr val="62A4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540000" cy="500063"/>
          </a:xfrm>
          <a:prstGeom prst="rect">
            <a:avLst/>
          </a:prstGeom>
          <a:solidFill>
            <a:srgbClr val="62A4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BCEA1-045E-6F4F-8408-BE3C2472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year of collaborative working</a:t>
            </a:r>
            <a:r>
              <a:rPr lang="en-US" b="1" dirty="0">
                <a:solidFill>
                  <a:srgbClr val="0D2F5B"/>
                </a:solidFill>
                <a:latin typeface="Arial"/>
                <a:cs typeface="Arial"/>
              </a:rPr>
              <a:t> </a:t>
            </a:r>
            <a:br>
              <a:rPr lang="en-US" b="1" dirty="0">
                <a:solidFill>
                  <a:srgbClr val="0D2F5B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rgbClr val="0D2F5B"/>
                </a:solidFill>
                <a:latin typeface="Arial"/>
                <a:cs typeface="Arial"/>
              </a:rPr>
              <a:t>	</a:t>
            </a:r>
            <a:r>
              <a:rPr lang="en-US" sz="3600" b="1" dirty="0">
                <a:solidFill>
                  <a:srgbClr val="0D2F5B"/>
                </a:solidFill>
                <a:latin typeface="Arial"/>
                <a:cs typeface="Arial"/>
              </a:rPr>
              <a:t>(the value of co-production)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166AB2-FAEC-8D47-840B-567B97134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3480"/>
            <a:ext cx="5181600" cy="4354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</a:p>
          <a:p>
            <a:r>
              <a:rPr lang="en-GB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early stage feedback on the eight Recovery Missions identified by the Board; </a:t>
            </a:r>
            <a:endParaRPr lang="en-US" sz="2400" dirty="0">
              <a:solidFill>
                <a:srgbClr val="0D2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a reciprocal </a:t>
            </a:r>
            <a:r>
              <a:rPr lang="en-US" sz="2400" dirty="0" err="1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D2F5B"/>
                </a:solidFill>
                <a:latin typeface="Arial"/>
                <a:cs typeface="Arial"/>
              </a:rPr>
              <a:t>of observing meetings;</a:t>
            </a:r>
          </a:p>
          <a:p>
            <a:r>
              <a:rPr lang="en-US" sz="2400" dirty="0">
                <a:solidFill>
                  <a:srgbClr val="0D2F5B"/>
                </a:solidFill>
                <a:latin typeface="Arial"/>
                <a:cs typeface="Arial"/>
              </a:rPr>
              <a:t>brokered a </a:t>
            </a:r>
            <a:r>
              <a:rPr lang="en-US" sz="2400" dirty="0" err="1">
                <a:solidFill>
                  <a:srgbClr val="0D2F5B"/>
                </a:solidFill>
                <a:latin typeface="Arial"/>
                <a:cs typeface="Arial"/>
              </a:rPr>
              <a:t>programme</a:t>
            </a:r>
            <a:r>
              <a:rPr lang="en-US" sz="2400" dirty="0">
                <a:solidFill>
                  <a:srgbClr val="0D2F5B"/>
                </a:solidFill>
                <a:latin typeface="Arial"/>
                <a:cs typeface="Arial"/>
              </a:rPr>
              <a:t> of bilateral conversations between members and officers; </a:t>
            </a:r>
          </a:p>
          <a:p>
            <a:r>
              <a:rPr lang="en-US" sz="2400" dirty="0">
                <a:solidFill>
                  <a:srgbClr val="0D2F5B"/>
                </a:solidFill>
                <a:latin typeface="Arial"/>
                <a:cs typeface="Arial"/>
              </a:rPr>
              <a:t>are convening a learning event in Spring 2022; and</a:t>
            </a:r>
          </a:p>
          <a:p>
            <a:r>
              <a:rPr lang="en-US" sz="2400" dirty="0">
                <a:solidFill>
                  <a:srgbClr val="0D2F5B"/>
                </a:solidFill>
                <a:latin typeface="Arial"/>
                <a:cs typeface="Arial"/>
              </a:rPr>
              <a:t>working on the need to improve community access to housing data</a:t>
            </a:r>
          </a:p>
          <a:p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ondon Tenants Federation - News &amp;amp; Ev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06" y="1939477"/>
            <a:ext cx="40303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514600" cy="62366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0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64974"/>
            <a:ext cx="540000" cy="5493026"/>
          </a:xfrm>
          <a:prstGeom prst="rect">
            <a:avLst/>
          </a:prstGeom>
          <a:solidFill>
            <a:srgbClr val="3B63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540000" cy="720000"/>
          </a:xfrm>
          <a:prstGeom prst="rect">
            <a:avLst/>
          </a:prstGeom>
          <a:solidFill>
            <a:srgbClr val="3B63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3C8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DBCEA1-045E-6F4F-8408-BE3C2472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D2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Housing Panel’s reach and value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C98F7F2-2823-124B-BCCE-1F1EA31F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1364974"/>
            <a:ext cx="9765378" cy="5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C9D88AE48F24EB58DA666B33F359E" ma:contentTypeVersion="11" ma:contentTypeDescription="Create a new document." ma:contentTypeScope="" ma:versionID="495495bc91c1ce9f2f4ca7c877cd7b63">
  <xsd:schema xmlns:xsd="http://www.w3.org/2001/XMLSchema" xmlns:xs="http://www.w3.org/2001/XMLSchema" xmlns:p="http://schemas.microsoft.com/office/2006/metadata/properties" xmlns:ns2="b539f754-69fc-49e0-8c15-2284dc5faff1" targetNamespace="http://schemas.microsoft.com/office/2006/metadata/properties" ma:root="true" ma:fieldsID="6a753dc6433fbc8a4dffd857ebbfb242" ns2:_="">
    <xsd:import namespace="b539f754-69fc-49e0-8c15-2284dc5fa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9f754-69fc-49e0-8c15-2284dc5fa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0468C9-026E-4992-B43F-58F7F6405520}"/>
</file>

<file path=customXml/itemProps2.xml><?xml version="1.0" encoding="utf-8"?>
<ds:datastoreItem xmlns:ds="http://schemas.openxmlformats.org/officeDocument/2006/customXml" ds:itemID="{1DC6D89C-4D1E-4330-B548-0326F9D22856}"/>
</file>

<file path=customXml/itemProps3.xml><?xml version="1.0" encoding="utf-8"?>
<ds:datastoreItem xmlns:ds="http://schemas.openxmlformats.org/officeDocument/2006/customXml" ds:itemID="{BFA73084-71BF-464D-A2C7-F95D4E4C17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7106</TotalTime>
  <Words>467</Words>
  <Application>Microsoft Macintosh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   Professor Loretta Lees, Chair </vt:lpstr>
      <vt:lpstr>London Housing Panel: our diverse membership</vt:lpstr>
      <vt:lpstr>London Housing Panel’s three principles</vt:lpstr>
      <vt:lpstr>London Housing Panel Priorities agreed with the Mayor</vt:lpstr>
      <vt:lpstr> #1: Massively increase social housing supply   </vt:lpstr>
      <vt:lpstr>#2: Support all Londoners to be heard and thrive </vt:lpstr>
      <vt:lpstr> #3: Temporary Accommodation </vt:lpstr>
      <vt:lpstr>A successful year of collaborative working   (the value of co-production) </vt:lpstr>
      <vt:lpstr> London Housing Panel’s reach and value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Leila Baker</cp:lastModifiedBy>
  <cp:revision>267</cp:revision>
  <cp:lastPrinted>2020-06-04T11:56:50Z</cp:lastPrinted>
  <dcterms:created xsi:type="dcterms:W3CDTF">2018-05-18T09:00:58Z</dcterms:created>
  <dcterms:modified xsi:type="dcterms:W3CDTF">2021-11-23T17:11:03Z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0x010100AE9C9D88AE48F24EB58DA666B33F359E</vt:lpwstr>
  </property>
</Properties>
</file>